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2"/>
  </p:notesMasterIdLst>
  <p:sldIdLst>
    <p:sldId id="257" r:id="rId5"/>
    <p:sldId id="259" r:id="rId6"/>
    <p:sldId id="262" r:id="rId7"/>
    <p:sldId id="264" r:id="rId8"/>
    <p:sldId id="266" r:id="rId9"/>
    <p:sldId id="260" r:id="rId10"/>
    <p:sldId id="261" r:id="rId11"/>
    <p:sldId id="268" r:id="rId12"/>
    <p:sldId id="269" r:id="rId13"/>
    <p:sldId id="270" r:id="rId14"/>
    <p:sldId id="265" r:id="rId15"/>
    <p:sldId id="275" r:id="rId16"/>
    <p:sldId id="273" r:id="rId17"/>
    <p:sldId id="274" r:id="rId18"/>
    <p:sldId id="276" r:id="rId19"/>
    <p:sldId id="277" r:id="rId20"/>
    <p:sldId id="285" r:id="rId21"/>
    <p:sldId id="267" r:id="rId22"/>
    <p:sldId id="278" r:id="rId23"/>
    <p:sldId id="279" r:id="rId24"/>
    <p:sldId id="280" r:id="rId25"/>
    <p:sldId id="271" r:id="rId26"/>
    <p:sldId id="272" r:id="rId27"/>
    <p:sldId id="281" r:id="rId28"/>
    <p:sldId id="282" r:id="rId29"/>
    <p:sldId id="283" r:id="rId30"/>
    <p:sldId id="28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5E5266-7683-9391-60D1-22C58156D3AE}" v="16" dt="2026-01-13T13:51:51.3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7" autoAdjust="0"/>
    <p:restoredTop sz="83414" autoAdjust="0"/>
  </p:normalViewPr>
  <p:slideViewPr>
    <p:cSldViewPr snapToGrid="0">
      <p:cViewPr varScale="1">
        <p:scale>
          <a:sx n="92" d="100"/>
          <a:sy n="92" d="100"/>
        </p:scale>
        <p:origin x="28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aron Moss" userId="S::aaron.moss@cloudresearch.com::2ef91cd1-478d-4e62-9b55-d75b2861bfe4" providerId="AD" clId="Web-{DB5E5266-7683-9391-60D1-22C58156D3AE}"/>
    <pc:docChg chg="modSld">
      <pc:chgData name="Aaron Moss" userId="S::aaron.moss@cloudresearch.com::2ef91cd1-478d-4e62-9b55-d75b2861bfe4" providerId="AD" clId="Web-{DB5E5266-7683-9391-60D1-22C58156D3AE}" dt="2026-01-13T13:51:51.362" v="15" actId="1076"/>
      <pc:docMkLst>
        <pc:docMk/>
      </pc:docMkLst>
      <pc:sldChg chg="addSp delSp modSp">
        <pc:chgData name="Aaron Moss" userId="S::aaron.moss@cloudresearch.com::2ef91cd1-478d-4e62-9b55-d75b2861bfe4" providerId="AD" clId="Web-{DB5E5266-7683-9391-60D1-22C58156D3AE}" dt="2026-01-13T13:51:51.362" v="15" actId="1076"/>
        <pc:sldMkLst>
          <pc:docMk/>
          <pc:sldMk cId="0" sldId="282"/>
        </pc:sldMkLst>
        <pc:picChg chg="add del mod">
          <ac:chgData name="Aaron Moss" userId="S::aaron.moss@cloudresearch.com::2ef91cd1-478d-4e62-9b55-d75b2861bfe4" providerId="AD" clId="Web-{DB5E5266-7683-9391-60D1-22C58156D3AE}" dt="2026-01-13T13:49:46.862" v="5"/>
          <ac:picMkLst>
            <pc:docMk/>
            <pc:sldMk cId="0" sldId="282"/>
            <ac:picMk id="2" creationId="{EF931F88-0519-1E1C-C1F9-89A472D94B48}"/>
          </ac:picMkLst>
        </pc:picChg>
        <pc:picChg chg="add del mod">
          <ac:chgData name="Aaron Moss" userId="S::aaron.moss@cloudresearch.com::2ef91cd1-478d-4e62-9b55-d75b2861bfe4" providerId="AD" clId="Web-{DB5E5266-7683-9391-60D1-22C58156D3AE}" dt="2026-01-13T13:50:49.643" v="11"/>
          <ac:picMkLst>
            <pc:docMk/>
            <pc:sldMk cId="0" sldId="282"/>
            <ac:picMk id="3" creationId="{8DD883A7-19BE-9893-A7EF-9F71395B263A}"/>
          </ac:picMkLst>
        </pc:picChg>
        <pc:picChg chg="add mod">
          <ac:chgData name="Aaron Moss" userId="S::aaron.moss@cloudresearch.com::2ef91cd1-478d-4e62-9b55-d75b2861bfe4" providerId="AD" clId="Web-{DB5E5266-7683-9391-60D1-22C58156D3AE}" dt="2026-01-13T13:51:51.362" v="15" actId="1076"/>
          <ac:picMkLst>
            <pc:docMk/>
            <pc:sldMk cId="0" sldId="282"/>
            <ac:picMk id="4" creationId="{61A0D680-E7D3-B76A-ED8F-7B32C52CE81D}"/>
          </ac:picMkLst>
        </pc:picChg>
        <pc:picChg chg="del">
          <ac:chgData name="Aaron Moss" userId="S::aaron.moss@cloudresearch.com::2ef91cd1-478d-4e62-9b55-d75b2861bfe4" providerId="AD" clId="Web-{DB5E5266-7683-9391-60D1-22C58156D3AE}" dt="2026-01-13T13:50:39.237" v="6"/>
          <ac:picMkLst>
            <pc:docMk/>
            <pc:sldMk cId="0" sldId="282"/>
            <ac:picMk id="330" creationId="{00000000-0000-0000-0000-000000000000}"/>
          </ac:picMkLst>
        </pc:picChg>
      </pc:sldChg>
      <pc:sldChg chg="addSp modSp">
        <pc:chgData name="Aaron Moss" userId="S::aaron.moss@cloudresearch.com::2ef91cd1-478d-4e62-9b55-d75b2861bfe4" providerId="AD" clId="Web-{DB5E5266-7683-9391-60D1-22C58156D3AE}" dt="2026-01-13T13:47:11.142" v="1" actId="1076"/>
        <pc:sldMkLst>
          <pc:docMk/>
          <pc:sldMk cId="0" sldId="283"/>
        </pc:sldMkLst>
        <pc:picChg chg="add mod">
          <ac:chgData name="Aaron Moss" userId="S::aaron.moss@cloudresearch.com::2ef91cd1-478d-4e62-9b55-d75b2861bfe4" providerId="AD" clId="Web-{DB5E5266-7683-9391-60D1-22C58156D3AE}" dt="2026-01-13T13:47:11.142" v="1" actId="1076"/>
          <ac:picMkLst>
            <pc:docMk/>
            <pc:sldMk cId="0" sldId="283"/>
            <ac:picMk id="2" creationId="{0A8745C0-7561-3267-A577-05B305EF015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BA68D6-A77D-41CA-9265-C7B30A1526F5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3448EB-4D62-4CE6-AF2C-C2C394578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63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Walk through an example together as a class. Then ask students to either complete their own scale in class, in lab, or on their own time.</a:t>
            </a:r>
            <a:endParaRPr dirty="0"/>
          </a:p>
        </p:txBody>
      </p:sp>
      <p:sp>
        <p:nvSpPr>
          <p:cNvPr id="247" name="Google Shape;24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3448EB-4D62-4CE6-AF2C-C2C3945787E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85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3448EB-4D62-4CE6-AF2C-C2C3945787E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845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1" name="Google Shape;15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Ask them if they know of any other scales. </a:t>
            </a:r>
          </a:p>
          <a:p>
            <a:endParaRPr lang="en-US" dirty="0"/>
          </a:p>
          <a:p>
            <a:r>
              <a:rPr lang="en-US" dirty="0"/>
              <a:t>If not, ask them for constructs and them name or search for some scales.</a:t>
            </a:r>
          </a:p>
          <a:p>
            <a:endParaRPr lang="en-US" dirty="0"/>
          </a:p>
          <a:p>
            <a:r>
              <a:rPr lang="en-US" dirty="0"/>
              <a:t>Examples: Information avoidance – I would rather not know _____ (risk of cancer, if partner is cheating,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Satisfaction with life scale: I am satisfied with my life</a:t>
            </a:r>
          </a:p>
          <a:p>
            <a:endParaRPr lang="en-US" dirty="0"/>
          </a:p>
          <a:p>
            <a:r>
              <a:rPr lang="en-US" dirty="0"/>
              <a:t>Mindset Measures: You have a fixed level of intelligence and you can’t really do much to change it</a:t>
            </a:r>
          </a:p>
          <a:p>
            <a:endParaRPr lang="en-US" dirty="0"/>
          </a:p>
          <a:p>
            <a:r>
              <a:rPr lang="en-US" dirty="0"/>
              <a:t>Personality: Agreeableness – Is helpful and unselfish with others</a:t>
            </a:r>
          </a:p>
          <a:p>
            <a:endParaRPr lang="en-US" dirty="0"/>
          </a:p>
          <a:p>
            <a:r>
              <a:rPr lang="en-US" dirty="0"/>
              <a:t>In research, participants provide answers to these questions and then what do researchers do with the data?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3448EB-4D62-4CE6-AF2C-C2C3945787E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1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Either break students into groups and have them discuss pros and cons or do it together. Guide the convo through these points: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Finding existing scales: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Pro: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n-US" dirty="0"/>
              <a:t>Faster and easier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n-US" dirty="0"/>
              <a:t>Measure already validated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Cons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n-US" dirty="0"/>
              <a:t>The right measure may not exist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n-US" dirty="0"/>
              <a:t>May be too long or short for present aims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arenR"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Creating new scales: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Pros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n-US" dirty="0"/>
              <a:t>Measures tailored to goals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arenR"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Cons: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n-US" dirty="0"/>
              <a:t>Work and time to validate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arenR"/>
            </a:pPr>
            <a:endParaRPr lang="en-US" dirty="0"/>
          </a:p>
        </p:txBody>
      </p:sp>
      <p:sp>
        <p:nvSpPr>
          <p:cNvPr id="219" name="Google Shape;21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HappyOrNot</a:t>
            </a:r>
            <a:r>
              <a:rPr lang="en-US" dirty="0"/>
              <a:t> succeeds not because it measures happiness perfectly, but because it measures </a:t>
            </a:r>
            <a:r>
              <a:rPr lang="en-US" i="1" dirty="0"/>
              <a:t>something useful at massive scale, in real time, with almost zero effort from customers.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3448EB-4D62-4CE6-AF2C-C2C3945787E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483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ADB5F-FCC9-53C8-4BB8-3B4DF283D0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66B4E7-1236-B186-FFE4-FF4245EE1B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8C797-4032-2838-2295-1E2B9FFF7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F1D8-DE5E-4F83-9817-6A369830B72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5C4FB-8B43-C0A6-61CE-B7CCEE2AA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EEAE0-F5FB-9A0A-FCCE-32D1BB2F8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CE6BB-36F5-40DC-8F0C-8A99819A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633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15617-9AC6-CDFF-26BC-53B4A2D0F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B75352-3588-053C-F62D-EBBDDAA4CF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BA3CA-B3F4-AA61-BADB-92651C42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F1D8-DE5E-4F83-9817-6A369830B72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6D47B-F76A-6AC3-0266-4413FF7F2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F5D75-9EB2-AE3E-C78C-9EC0ACC64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CE6BB-36F5-40DC-8F0C-8A99819A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702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AE74C5-A6C8-C5D2-4AB3-8A4E2852D9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3EAADC-8B9A-7A5A-81D0-EE0B2D7DDA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AA95F-48D1-AC25-7923-05304FB0E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F1D8-DE5E-4F83-9817-6A369830B72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F5FE1-0998-BEB9-C7ED-EFA808F6A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D576F-32D7-5A7B-C3D7-FFDECD6A6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CE6BB-36F5-40DC-8F0C-8A99819A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871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9569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355FF-6A9F-BA68-8F1B-2DAEEA41B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37D818-7138-A057-92E6-3C54D9C646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5E47F-ADC6-5429-5250-7917258D1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F1D8-DE5E-4F83-9817-6A369830B72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1CFB4-2D79-B800-C24C-3BDE8C7C7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0A9F4-03A5-81B8-43EA-DFB4C0158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CE6BB-36F5-40DC-8F0C-8A99819A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11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63BBF-8598-924E-3431-8CAD16AF4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2141E7-8EAD-D081-8731-7053EDA63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A4AB3-7548-D35B-3A26-F33D2AD74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F1D8-DE5E-4F83-9817-6A369830B72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9820C8-22CF-8A3B-435E-1050EDFCD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A961C-1FCD-5E62-1225-424DF686E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CE6BB-36F5-40DC-8F0C-8A99819A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03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A596C-8604-313B-4139-B7E032714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4D434-8528-1BF9-79DC-C4BE3CD0A6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74CBB6-FCD2-973E-46F9-093F76090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293C93-29B5-E31C-D007-D57B8B4AE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F1D8-DE5E-4F83-9817-6A369830B72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C6DBC8-4296-C464-2557-BDBDEFBB2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4CD0A9-ED9D-504F-E475-DEFDD7775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CE6BB-36F5-40DC-8F0C-8A99819A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277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4E1A0-2E68-76E7-D61C-88B080ABD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B5C81-BD21-D77F-8CEB-E959114231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9C9B9B-D27B-DD31-5D03-44BA459F95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1D51B9-607C-26D7-0825-DF90E9D14B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EE7E97-9D04-EB78-2B51-6E59862988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B61BFC-B70C-521F-2AD2-0A71844E0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F1D8-DE5E-4F83-9817-6A369830B72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0E9E2A-1E4F-8662-2523-B27A597F3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EDE135-0899-417D-E716-5F132AC46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CE6BB-36F5-40DC-8F0C-8A99819A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816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94415-500E-555F-B9BC-D52E73F74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4D0C25-DC96-0EA1-29D0-5871C5975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F1D8-DE5E-4F83-9817-6A369830B72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4E5225-FD86-4E58-8DB0-1C59EB3D5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C200D7-5DEB-DF78-B101-D20E82CFB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CE6BB-36F5-40DC-8F0C-8A99819A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600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31A728-ECCE-3CD0-77BD-60B8B364D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F1D8-DE5E-4F83-9817-6A369830B72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B5F2D3-F877-B096-6E5E-332B98D39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2E9068-19C1-D904-68AA-D9F9B4E5C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CE6BB-36F5-40DC-8F0C-8A99819A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276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CA09C-A207-77D1-0E3B-445D6FD51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DB6E6A-0D79-AC26-94AF-610A63D10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6AAA5A-FC34-3816-C99D-7B897E374B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A9A8E4-4552-7004-B00E-4149269FE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F1D8-DE5E-4F83-9817-6A369830B72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669C8A-E8AB-FBAE-6490-9CDC63487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3215B9-D6F0-38F9-A943-8745E5726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CE6BB-36F5-40DC-8F0C-8A99819A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882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E33B0-310F-0443-372F-A998BD3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3DA35F-87B3-0F85-3E00-778F5C14F4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D9AE80-9526-9F84-94F5-082AE7D258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F568A9-8372-8B10-5A5B-13D896341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F1D8-DE5E-4F83-9817-6A369830B72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81EF54-2188-9AAC-847B-FD15ACF2E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6EFFAB-BFB7-BFE7-13B9-607BCEEA6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CE6BB-36F5-40DC-8F0C-8A99819A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515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FDAE90-00C2-2F2C-3BB2-03FFD4138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3D76DB-3A2D-1731-F2EF-274C9E027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50F915-DD62-AB1D-85B3-5167C4F701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A3F1D8-DE5E-4F83-9817-6A369830B72A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B2299-C2A3-C1DF-817B-2FFBA5FC62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9B2D8-DE4D-60C4-B6FF-02DF2A53FA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FCE6BB-36F5-40DC-8F0C-8A99819A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949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psytoolkit.org/survey-library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wyorker.com/magazine/2018/02/05/customer-satisfaction-at-the-push-of-a-butto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4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4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/>
        </p:nvSpPr>
        <p:spPr>
          <a:xfrm>
            <a:off x="571500" y="1857375"/>
            <a:ext cx="11601450" cy="20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0" b="1" i="0" u="none" strike="noStrike" cap="none" dirty="0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Chapter 4: Measurement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CD9E2-E59E-1C0C-477B-830C06CDF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Activity 4.1: Working with Data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C7C4F-9754-4BA0-01BB-F71AE9499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292" y="1858169"/>
            <a:ext cx="5785908" cy="428625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rgbClr val="FFC000"/>
                </a:solidFill>
                <a:latin typeface="+mj-lt"/>
              </a:rPr>
              <a:t>Your Task:</a:t>
            </a:r>
          </a:p>
          <a:p>
            <a:pPr marL="85725" indent="-85725">
              <a:lnSpc>
                <a:spcPts val="2100"/>
              </a:lnSpc>
              <a:buSzPct val="100000"/>
            </a:pPr>
            <a:r>
              <a:rPr lang="en-US" dirty="0">
                <a:solidFill>
                  <a:srgbClr val="1C2833"/>
                </a:solidFill>
                <a:latin typeface="+mj-lt"/>
                <a:ea typeface="Arial" pitchFamily="34" charset="-122"/>
                <a:cs typeface="Arial" pitchFamily="34" charset="-120"/>
              </a:rPr>
              <a:t>Download: RITC_DATA_CH04_Measurement.sav</a:t>
            </a:r>
          </a:p>
          <a:p>
            <a:pPr marL="85725" indent="-85725">
              <a:lnSpc>
                <a:spcPts val="2100"/>
              </a:lnSpc>
              <a:buSzPct val="100000"/>
            </a:pPr>
            <a:endParaRPr lang="en-US" dirty="0">
              <a:latin typeface="+mj-lt"/>
            </a:endParaRPr>
          </a:p>
          <a:p>
            <a:pPr marL="85725" indent="-85725">
              <a:lnSpc>
                <a:spcPts val="2100"/>
              </a:lnSpc>
              <a:buSzPct val="100000"/>
            </a:pPr>
            <a:r>
              <a:rPr lang="en-US" dirty="0">
                <a:solidFill>
                  <a:srgbClr val="1C2833"/>
                </a:solidFill>
                <a:latin typeface="+mj-lt"/>
                <a:ea typeface="Arial" pitchFamily="34" charset="-122"/>
                <a:cs typeface="Arial" pitchFamily="34" charset="-120"/>
              </a:rPr>
              <a:t>500 participants, 4 clinical scales</a:t>
            </a:r>
          </a:p>
          <a:p>
            <a:pPr marL="85725" indent="-85725">
              <a:lnSpc>
                <a:spcPts val="2100"/>
              </a:lnSpc>
              <a:buSzPct val="100000"/>
            </a:pPr>
            <a:endParaRPr lang="en-US" dirty="0">
              <a:latin typeface="+mj-lt"/>
            </a:endParaRPr>
          </a:p>
          <a:p>
            <a:pPr marL="85725" indent="-85725">
              <a:lnSpc>
                <a:spcPts val="2100"/>
              </a:lnSpc>
              <a:buSzPct val="100000"/>
            </a:pPr>
            <a:r>
              <a:rPr lang="en-US" dirty="0">
                <a:solidFill>
                  <a:srgbClr val="1C2833"/>
                </a:solidFill>
                <a:latin typeface="+mj-lt"/>
                <a:ea typeface="Arial" pitchFamily="34" charset="-122"/>
                <a:cs typeface="Arial" pitchFamily="34" charset="-120"/>
              </a:rPr>
              <a:t>Calculate total scores for anxiety (GAD-7)</a:t>
            </a:r>
          </a:p>
          <a:p>
            <a:pPr marL="85725" indent="-85725">
              <a:lnSpc>
                <a:spcPts val="2100"/>
              </a:lnSpc>
              <a:buSzPct val="100000"/>
            </a:pPr>
            <a:endParaRPr lang="en-US" dirty="0">
              <a:latin typeface="+mj-lt"/>
            </a:endParaRPr>
          </a:p>
          <a:p>
            <a:pPr marL="85725" indent="-85725">
              <a:lnSpc>
                <a:spcPts val="2100"/>
              </a:lnSpc>
              <a:buSzPct val="100000"/>
            </a:pPr>
            <a:r>
              <a:rPr lang="en-US" dirty="0">
                <a:solidFill>
                  <a:srgbClr val="1C2833"/>
                </a:solidFill>
                <a:latin typeface="+mj-lt"/>
                <a:ea typeface="Arial" pitchFamily="34" charset="-122"/>
                <a:cs typeface="Arial" pitchFamily="34" charset="-120"/>
              </a:rPr>
              <a:t>Create histogram to visualize distribution</a:t>
            </a:r>
          </a:p>
          <a:p>
            <a:pPr marL="85725" indent="-85725">
              <a:lnSpc>
                <a:spcPts val="2100"/>
              </a:lnSpc>
              <a:buSzPct val="100000"/>
            </a:pPr>
            <a:endParaRPr lang="en-US" dirty="0">
              <a:latin typeface="+mj-lt"/>
            </a:endParaRPr>
          </a:p>
          <a:p>
            <a:pPr marL="85725" indent="-85725">
              <a:lnSpc>
                <a:spcPts val="2100"/>
              </a:lnSpc>
              <a:buSzPct val="100000"/>
            </a:pPr>
            <a:r>
              <a:rPr lang="en-US" dirty="0">
                <a:solidFill>
                  <a:srgbClr val="1C2833"/>
                </a:solidFill>
                <a:latin typeface="+mj-lt"/>
                <a:ea typeface="Arial" pitchFamily="34" charset="-122"/>
                <a:cs typeface="Arial" pitchFamily="34" charset="-120"/>
              </a:rPr>
              <a:t>Repeat for depression (PHQ-9), trauma (PC-PTSD-5), and sleep (ISI)</a:t>
            </a:r>
            <a:endParaRPr lang="en-US" dirty="0">
              <a:latin typeface="+mj-lt"/>
            </a:endParaRPr>
          </a:p>
        </p:txBody>
      </p:sp>
      <p:pic>
        <p:nvPicPr>
          <p:cNvPr id="4" name="Google Shape;178;p20" descr="image.png">
            <a:extLst>
              <a:ext uri="{FF2B5EF4-FFF2-40B4-BE49-F238E27FC236}">
                <a16:creationId xmlns:a16="http://schemas.microsoft.com/office/drawing/2014/main" id="{3444AF1B-E315-2ED2-26C1-6A3E0E6CD17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62725" y="1858169"/>
            <a:ext cx="5115983" cy="42862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6" name="Picture 2" descr="More Analytics Cartoons – Innovation Evangelism">
            <a:extLst>
              <a:ext uri="{FF2B5EF4-FFF2-40B4-BE49-F238E27FC236}">
                <a16:creationId xmlns:a16="http://schemas.microsoft.com/office/drawing/2014/main" id="{9DA52EEE-0437-76B2-6ED2-FE18C4515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524" y="2146697"/>
            <a:ext cx="4760384" cy="3709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846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22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2"/>
          <p:cNvSpPr txBox="1"/>
          <p:nvPr/>
        </p:nvSpPr>
        <p:spPr>
          <a:xfrm>
            <a:off x="3900725" y="2590800"/>
            <a:ext cx="4390548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Module 4.2</a:t>
            </a:r>
            <a:endParaRPr/>
          </a:p>
        </p:txBody>
      </p:sp>
      <p:sp>
        <p:nvSpPr>
          <p:cNvPr id="216" name="Google Shape;216;p22"/>
          <p:cNvSpPr txBox="1"/>
          <p:nvPr/>
        </p:nvSpPr>
        <p:spPr>
          <a:xfrm>
            <a:off x="2878282" y="3600450"/>
            <a:ext cx="6307282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Finding and Creating Measurement Scales</a:t>
            </a:r>
            <a:endParaRPr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23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500" y="1234380"/>
            <a:ext cx="5334000" cy="5343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3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86500" y="1723876"/>
            <a:ext cx="5334000" cy="4364235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3"/>
          <p:cNvSpPr txBox="1"/>
          <p:nvPr/>
        </p:nvSpPr>
        <p:spPr>
          <a:xfrm>
            <a:off x="952500" y="1615380"/>
            <a:ext cx="4800600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480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Find Existing Scales</a:t>
            </a:r>
            <a:endParaRPr sz="2400" dirty="0"/>
          </a:p>
        </p:txBody>
      </p:sp>
      <p:sp>
        <p:nvSpPr>
          <p:cNvPr id="226" name="Google Shape;226;p23"/>
          <p:cNvSpPr txBox="1"/>
          <p:nvPr/>
        </p:nvSpPr>
        <p:spPr>
          <a:xfrm>
            <a:off x="6667500" y="2104876"/>
            <a:ext cx="4800600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480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Create a New Scale</a:t>
            </a:r>
            <a:endParaRPr sz="2400" dirty="0"/>
          </a:p>
        </p:txBody>
      </p:sp>
      <p:pic>
        <p:nvPicPr>
          <p:cNvPr id="228" name="Google Shape;228;p23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0100" y="1666693"/>
            <a:ext cx="304800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3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515100" y="2198697"/>
            <a:ext cx="30480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3"/>
          <p:cNvSpPr txBox="1"/>
          <p:nvPr/>
        </p:nvSpPr>
        <p:spPr>
          <a:xfrm>
            <a:off x="571500" y="381000"/>
            <a:ext cx="11049000" cy="803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 dirty="0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Two Paths to a Good Measure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803D86-8224-BE0B-46B7-96C745193FE0}"/>
              </a:ext>
            </a:extLst>
          </p:cNvPr>
          <p:cNvSpPr txBox="1"/>
          <p:nvPr/>
        </p:nvSpPr>
        <p:spPr>
          <a:xfrm>
            <a:off x="800100" y="2706320"/>
            <a:ext cx="480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Research often begins by looking for existing scales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Pros and Cons?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98648D-2BB3-872B-7776-FE6CD032EEC7}"/>
              </a:ext>
            </a:extLst>
          </p:cNvPr>
          <p:cNvSpPr txBox="1"/>
          <p:nvPr/>
        </p:nvSpPr>
        <p:spPr>
          <a:xfrm>
            <a:off x="6667500" y="3136898"/>
            <a:ext cx="480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When a measure doesn’t exist, you must create one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Pros and Cons?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398661-7E62-2B75-3F0D-9883EDA6F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93361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rgbClr val="005088"/>
                </a:solidFill>
              </a:rPr>
              <a:t>Finding Measures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92068-9207-B690-8A04-4DAC7E3932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393361" cy="435133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Where do researchers find measures?</a:t>
            </a:r>
          </a:p>
          <a:p>
            <a:endParaRPr lang="en-US" dirty="0"/>
          </a:p>
          <a:p>
            <a:r>
              <a:rPr lang="en-US" dirty="0"/>
              <a:t>Existing publications</a:t>
            </a:r>
          </a:p>
          <a:p>
            <a:r>
              <a:rPr lang="en-US" dirty="0"/>
              <a:t>Open Science Framework</a:t>
            </a:r>
          </a:p>
          <a:p>
            <a:r>
              <a:rPr lang="en-US" dirty="0"/>
              <a:t>Measurement Databases</a:t>
            </a:r>
          </a:p>
          <a:p>
            <a:pPr lvl="1"/>
            <a:r>
              <a:rPr lang="en-US" dirty="0"/>
              <a:t>Psychology Tools</a:t>
            </a:r>
          </a:p>
          <a:p>
            <a:pPr lvl="1"/>
            <a:r>
              <a:rPr lang="en-US" dirty="0" err="1"/>
              <a:t>PsyToolkit</a:t>
            </a:r>
            <a:endParaRPr lang="en-US" dirty="0"/>
          </a:p>
          <a:p>
            <a:pPr lvl="1"/>
            <a:r>
              <a:rPr lang="en-US" dirty="0" err="1"/>
              <a:t>PsyTests</a:t>
            </a:r>
            <a:endParaRPr lang="en-US" dirty="0"/>
          </a:p>
        </p:txBody>
      </p:sp>
      <p:pic>
        <p:nvPicPr>
          <p:cNvPr id="2050" name="Picture 2" descr="569,500+ Measuring Stock Illustrations, Royalty-Free Vector Graphics &amp; Clip  Art - iStock | Tape measure, Measuring cup, Measuring tape">
            <a:extLst>
              <a:ext uri="{FF2B5EF4-FFF2-40B4-BE49-F238E27FC236}">
                <a16:creationId xmlns:a16="http://schemas.microsoft.com/office/drawing/2014/main" id="{6E6778CC-E046-A1B8-CA79-987EC01AE2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3"/>
          <a:stretch>
            <a:fillRect/>
          </a:stretch>
        </p:blipFill>
        <p:spPr bwMode="auto"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9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6369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46CF7B-3CA0-CBE6-DFE8-5899D00E1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93361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Activity 4.2: Finding a Measure</a:t>
            </a:r>
            <a:endParaRPr lang="en-US" dirty="0">
              <a:solidFill>
                <a:srgbClr val="005088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81587-0FC9-469E-352A-EFC5B6388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93361" cy="4351338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Visit </a:t>
            </a:r>
            <a:r>
              <a:rPr lang="en-US" sz="2400" dirty="0">
                <a:hlinkClick r:id="rId2"/>
              </a:rPr>
              <a:t>www.psytoolkit.org/survey-library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Choose a topic that interests you</a:t>
            </a:r>
          </a:p>
          <a:p>
            <a:endParaRPr lang="en-US" sz="2400" dirty="0"/>
          </a:p>
          <a:p>
            <a:r>
              <a:rPr lang="en-US" sz="2400" dirty="0"/>
              <a:t>Browse for a measure</a:t>
            </a:r>
          </a:p>
          <a:p>
            <a:endParaRPr lang="en-US" sz="2400" dirty="0"/>
          </a:p>
          <a:p>
            <a:r>
              <a:rPr lang="en-US" sz="2400" dirty="0"/>
              <a:t>Run the demo to see the items</a:t>
            </a:r>
          </a:p>
          <a:p>
            <a:endParaRPr lang="en-US" sz="2400" dirty="0"/>
          </a:p>
          <a:p>
            <a:r>
              <a:rPr lang="en-US" sz="2400" dirty="0"/>
              <a:t>Select a measure to analyze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FB475D-E409-42CF-30FF-17E60A0B02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" b="2"/>
          <a:stretch>
            <a:fillRect/>
          </a:stretch>
        </p:blipFill>
        <p:spPr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  <p:sp>
        <p:nvSpPr>
          <p:cNvPr id="12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6956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DDBB197-D710-4A4F-A9CA-FD2177498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5D1CFA-2CDB-4B64-BD9F-85744E8DA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C92882-E31D-32DB-0724-4B461DB6D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56146"/>
            <a:ext cx="4977976" cy="1454051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Creating Measures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7D0AE-B9FF-B100-7827-E55457CBC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070" y="1810197"/>
            <a:ext cx="5290930" cy="4550932"/>
          </a:xfrm>
        </p:spPr>
        <p:txBody>
          <a:bodyPr anchor="ctr">
            <a:normAutofit lnSpcReduction="10000"/>
          </a:bodyPr>
          <a:lstStyle/>
          <a:p>
            <a:r>
              <a:rPr lang="en-US" dirty="0">
                <a:solidFill>
                  <a:schemeClr val="tx2"/>
                </a:solidFill>
              </a:rPr>
              <a:t>Creating a measure requires deciding on: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How many items (short scales aim for 5-10)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What kinds of questions? (Likert scale common)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How to label response options? (e.g., 5-points “Strongly agree to Strongly disagree)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5EE5136-01F1-466C-962D-BA9B4C675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69897" y="0"/>
            <a:ext cx="5822103" cy="6685267"/>
            <a:chOff x="6357228" y="0"/>
            <a:chExt cx="5822103" cy="668526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11D3AD4-AF9B-4EB5-8C7B-C45D173B4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57228" y="0"/>
              <a:ext cx="5822102" cy="6685267"/>
            </a:xfrm>
            <a:custGeom>
              <a:avLst/>
              <a:gdLst>
                <a:gd name="connsiteX0" fmla="*/ 2605444 w 5822102"/>
                <a:gd name="connsiteY0" fmla="*/ 0 h 6685267"/>
                <a:gd name="connsiteX1" fmla="*/ 4757391 w 5822102"/>
                <a:gd name="connsiteY1" fmla="*/ 0 h 6685267"/>
                <a:gd name="connsiteX2" fmla="*/ 4913680 w 5822102"/>
                <a:gd name="connsiteY2" fmla="*/ 56274 h 6685267"/>
                <a:gd name="connsiteX3" fmla="*/ 5376238 w 5822102"/>
                <a:gd name="connsiteY3" fmla="*/ 282027 h 6685267"/>
                <a:gd name="connsiteX4" fmla="*/ 5658024 w 5822102"/>
                <a:gd name="connsiteY4" fmla="*/ 471014 h 6685267"/>
                <a:gd name="connsiteX5" fmla="*/ 5822102 w 5822102"/>
                <a:gd name="connsiteY5" fmla="*/ 609109 h 6685267"/>
                <a:gd name="connsiteX6" fmla="*/ 5822102 w 5822102"/>
                <a:gd name="connsiteY6" fmla="*/ 760697 h 6685267"/>
                <a:gd name="connsiteX7" fmla="*/ 5707785 w 5822102"/>
                <a:gd name="connsiteY7" fmla="*/ 666601 h 6685267"/>
                <a:gd name="connsiteX8" fmla="*/ 5577306 w 5822102"/>
                <a:gd name="connsiteY8" fmla="*/ 571666 h 6685267"/>
                <a:gd name="connsiteX9" fmla="*/ 5298630 w 5822102"/>
                <a:gd name="connsiteY9" fmla="*/ 407449 h 6685267"/>
                <a:gd name="connsiteX10" fmla="*/ 4690768 w 5822102"/>
                <a:gd name="connsiteY10" fmla="*/ 184979 h 6685267"/>
                <a:gd name="connsiteX11" fmla="*/ 4048577 w 5822102"/>
                <a:gd name="connsiteY11" fmla="*/ 99280 h 6685267"/>
                <a:gd name="connsiteX12" fmla="*/ 3405404 w 5822102"/>
                <a:gd name="connsiteY12" fmla="*/ 131937 h 6685267"/>
                <a:gd name="connsiteX13" fmla="*/ 3089702 w 5822102"/>
                <a:gd name="connsiteY13" fmla="*/ 190190 h 6685267"/>
                <a:gd name="connsiteX14" fmla="*/ 2780132 w 5822102"/>
                <a:gd name="connsiteY14" fmla="*/ 273457 h 6685267"/>
                <a:gd name="connsiteX15" fmla="*/ 2478040 w 5822102"/>
                <a:gd name="connsiteY15" fmla="*/ 379654 h 6685267"/>
                <a:gd name="connsiteX16" fmla="*/ 2184897 w 5822102"/>
                <a:gd name="connsiteY16" fmla="*/ 507972 h 6685267"/>
                <a:gd name="connsiteX17" fmla="*/ 1629141 w 5822102"/>
                <a:gd name="connsiteY17" fmla="*/ 823205 h 6685267"/>
                <a:gd name="connsiteX18" fmla="*/ 1497711 w 5822102"/>
                <a:gd name="connsiteY18" fmla="*/ 914000 h 6685267"/>
                <a:gd name="connsiteX19" fmla="*/ 1433099 w 5822102"/>
                <a:gd name="connsiteY19" fmla="*/ 960903 h 6685267"/>
                <a:gd name="connsiteX20" fmla="*/ 1369346 w 5822102"/>
                <a:gd name="connsiteY20" fmla="*/ 1008963 h 6685267"/>
                <a:gd name="connsiteX21" fmla="*/ 1123406 w 5822102"/>
                <a:gd name="connsiteY21" fmla="*/ 1212905 h 6685267"/>
                <a:gd name="connsiteX22" fmla="*/ 684367 w 5822102"/>
                <a:gd name="connsiteY22" fmla="*/ 1675564 h 6685267"/>
                <a:gd name="connsiteX23" fmla="*/ 497153 w 5822102"/>
                <a:gd name="connsiteY23" fmla="*/ 1933588 h 6685267"/>
                <a:gd name="connsiteX24" fmla="*/ 337770 w 5822102"/>
                <a:gd name="connsiteY24" fmla="*/ 2208983 h 6685267"/>
                <a:gd name="connsiteX25" fmla="*/ 302461 w 5822102"/>
                <a:gd name="connsiteY25" fmla="*/ 2280207 h 6685267"/>
                <a:gd name="connsiteX26" fmla="*/ 285296 w 5822102"/>
                <a:gd name="connsiteY26" fmla="*/ 2316107 h 6685267"/>
                <a:gd name="connsiteX27" fmla="*/ 268991 w 5822102"/>
                <a:gd name="connsiteY27" fmla="*/ 2352355 h 6685267"/>
                <a:gd name="connsiteX28" fmla="*/ 237849 w 5822102"/>
                <a:gd name="connsiteY28" fmla="*/ 2425432 h 6685267"/>
                <a:gd name="connsiteX29" fmla="*/ 208670 w 5822102"/>
                <a:gd name="connsiteY29" fmla="*/ 2499319 h 6685267"/>
                <a:gd name="connsiteX30" fmla="*/ 113775 w 5822102"/>
                <a:gd name="connsiteY30" fmla="*/ 2801929 h 6685267"/>
                <a:gd name="connsiteX31" fmla="*/ 36781 w 5822102"/>
                <a:gd name="connsiteY31" fmla="*/ 3428922 h 6685267"/>
                <a:gd name="connsiteX32" fmla="*/ 69148 w 5822102"/>
                <a:gd name="connsiteY32" fmla="*/ 3741955 h 6685267"/>
                <a:gd name="connsiteX33" fmla="*/ 167966 w 5822102"/>
                <a:gd name="connsiteY33" fmla="*/ 4041323 h 6685267"/>
                <a:gd name="connsiteX34" fmla="*/ 202049 w 5822102"/>
                <a:gd name="connsiteY34" fmla="*/ 4112894 h 6685267"/>
                <a:gd name="connsiteX35" fmla="*/ 239933 w 5822102"/>
                <a:gd name="connsiteY35" fmla="*/ 4182843 h 6685267"/>
                <a:gd name="connsiteX36" fmla="*/ 323916 w 5822102"/>
                <a:gd name="connsiteY36" fmla="*/ 4318456 h 6685267"/>
                <a:gd name="connsiteX37" fmla="*/ 416604 w 5822102"/>
                <a:gd name="connsiteY37" fmla="*/ 4449436 h 6685267"/>
                <a:gd name="connsiteX38" fmla="*/ 515911 w 5822102"/>
                <a:gd name="connsiteY38" fmla="*/ 4576711 h 6685267"/>
                <a:gd name="connsiteX39" fmla="*/ 722619 w 5822102"/>
                <a:gd name="connsiteY39" fmla="*/ 4828482 h 6685267"/>
                <a:gd name="connsiteX40" fmla="*/ 825972 w 5822102"/>
                <a:gd name="connsiteY40" fmla="*/ 4956104 h 6685267"/>
                <a:gd name="connsiteX41" fmla="*/ 926506 w 5822102"/>
                <a:gd name="connsiteY41" fmla="*/ 5085347 h 6685267"/>
                <a:gd name="connsiteX42" fmla="*/ 1027040 w 5822102"/>
                <a:gd name="connsiteY42" fmla="*/ 5210191 h 6685267"/>
                <a:gd name="connsiteX43" fmla="*/ 1132110 w 5822102"/>
                <a:gd name="connsiteY43" fmla="*/ 5330748 h 6685267"/>
                <a:gd name="connsiteX44" fmla="*/ 1354880 w 5822102"/>
                <a:gd name="connsiteY44" fmla="*/ 5558083 h 6685267"/>
                <a:gd name="connsiteX45" fmla="*/ 1855220 w 5822102"/>
                <a:gd name="connsiteY45" fmla="*/ 5937591 h 6685267"/>
                <a:gd name="connsiteX46" fmla="*/ 2131810 w 5822102"/>
                <a:gd name="connsiteY46" fmla="*/ 6080268 h 6685267"/>
                <a:gd name="connsiteX47" fmla="*/ 2423726 w 5822102"/>
                <a:gd name="connsiteY47" fmla="*/ 6188087 h 6685267"/>
                <a:gd name="connsiteX48" fmla="*/ 2727780 w 5822102"/>
                <a:gd name="connsiteY48" fmla="*/ 6262552 h 6685267"/>
                <a:gd name="connsiteX49" fmla="*/ 3041276 w 5822102"/>
                <a:gd name="connsiteY49" fmla="*/ 6304245 h 6685267"/>
                <a:gd name="connsiteX50" fmla="*/ 3360532 w 5822102"/>
                <a:gd name="connsiteY50" fmla="*/ 6317331 h 6685267"/>
                <a:gd name="connsiteX51" fmla="*/ 3439855 w 5822102"/>
                <a:gd name="connsiteY51" fmla="*/ 6316751 h 6685267"/>
                <a:gd name="connsiteX52" fmla="*/ 3478721 w 5822102"/>
                <a:gd name="connsiteY52" fmla="*/ 6315826 h 6685267"/>
                <a:gd name="connsiteX53" fmla="*/ 3517463 w 5822102"/>
                <a:gd name="connsiteY53" fmla="*/ 6313971 h 6685267"/>
                <a:gd name="connsiteX54" fmla="*/ 3671452 w 5822102"/>
                <a:gd name="connsiteY54" fmla="*/ 6301233 h 6685267"/>
                <a:gd name="connsiteX55" fmla="*/ 4265460 w 5822102"/>
                <a:gd name="connsiteY55" fmla="*/ 6149638 h 6685267"/>
                <a:gd name="connsiteX56" fmla="*/ 4546587 w 5822102"/>
                <a:gd name="connsiteY56" fmla="*/ 6018079 h 6685267"/>
                <a:gd name="connsiteX57" fmla="*/ 4818030 w 5822102"/>
                <a:gd name="connsiteY57" fmla="*/ 5858029 h 6685267"/>
                <a:gd name="connsiteX58" fmla="*/ 5081870 w 5822102"/>
                <a:gd name="connsiteY58" fmla="*/ 5676903 h 6685267"/>
                <a:gd name="connsiteX59" fmla="*/ 5212073 w 5822102"/>
                <a:gd name="connsiteY59" fmla="*/ 5581013 h 6685267"/>
                <a:gd name="connsiteX60" fmla="*/ 5343625 w 5822102"/>
                <a:gd name="connsiteY60" fmla="*/ 5481533 h 6685267"/>
                <a:gd name="connsiteX61" fmla="*/ 5610378 w 5822102"/>
                <a:gd name="connsiteY61" fmla="*/ 5284425 h 6685267"/>
                <a:gd name="connsiteX62" fmla="*/ 5822102 w 5822102"/>
                <a:gd name="connsiteY62" fmla="*/ 5126414 h 6685267"/>
                <a:gd name="connsiteX63" fmla="*/ 5822102 w 5822102"/>
                <a:gd name="connsiteY63" fmla="*/ 5556641 h 6685267"/>
                <a:gd name="connsiteX64" fmla="*/ 5576325 w 5822102"/>
                <a:gd name="connsiteY64" fmla="*/ 5749979 h 6685267"/>
                <a:gd name="connsiteX65" fmla="*/ 5447715 w 5822102"/>
                <a:gd name="connsiteY65" fmla="*/ 5852818 h 6685267"/>
                <a:gd name="connsiteX66" fmla="*/ 5315059 w 5822102"/>
                <a:gd name="connsiteY66" fmla="*/ 5956236 h 6685267"/>
                <a:gd name="connsiteX67" fmla="*/ 5038468 w 5822102"/>
                <a:gd name="connsiteY67" fmla="*/ 6155776 h 6685267"/>
                <a:gd name="connsiteX68" fmla="*/ 4741892 w 5822102"/>
                <a:gd name="connsiteY68" fmla="*/ 6338292 h 6685267"/>
                <a:gd name="connsiteX69" fmla="*/ 4420920 w 5822102"/>
                <a:gd name="connsiteY69" fmla="*/ 6492203 h 6685267"/>
                <a:gd name="connsiteX70" fmla="*/ 3717672 w 5822102"/>
                <a:gd name="connsiteY70" fmla="*/ 6670434 h 6685267"/>
                <a:gd name="connsiteX71" fmla="*/ 3535853 w 5822102"/>
                <a:gd name="connsiteY71" fmla="*/ 6683289 h 6685267"/>
                <a:gd name="connsiteX72" fmla="*/ 3490367 w 5822102"/>
                <a:gd name="connsiteY72" fmla="*/ 6684910 h 6685267"/>
                <a:gd name="connsiteX73" fmla="*/ 3445005 w 5822102"/>
                <a:gd name="connsiteY73" fmla="*/ 6685142 h 6685267"/>
                <a:gd name="connsiteX74" fmla="*/ 3355872 w 5822102"/>
                <a:gd name="connsiteY74" fmla="*/ 6684100 h 6685267"/>
                <a:gd name="connsiteX75" fmla="*/ 3179203 w 5822102"/>
                <a:gd name="connsiteY75" fmla="*/ 6677150 h 6685267"/>
                <a:gd name="connsiteX76" fmla="*/ 3002410 w 5822102"/>
                <a:gd name="connsiteY76" fmla="*/ 6661169 h 6685267"/>
                <a:gd name="connsiteX77" fmla="*/ 2650296 w 5822102"/>
                <a:gd name="connsiteY77" fmla="*/ 6604191 h 6685267"/>
                <a:gd name="connsiteX78" fmla="*/ 2306028 w 5822102"/>
                <a:gd name="connsiteY78" fmla="*/ 6505869 h 6685267"/>
                <a:gd name="connsiteX79" fmla="*/ 1978803 w 5822102"/>
                <a:gd name="connsiteY79" fmla="*/ 6363307 h 6685267"/>
                <a:gd name="connsiteX80" fmla="*/ 1678428 w 5822102"/>
                <a:gd name="connsiteY80" fmla="*/ 6177779 h 6685267"/>
                <a:gd name="connsiteX81" fmla="*/ 1175880 w 5822102"/>
                <a:gd name="connsiteY81" fmla="*/ 5710373 h 6685267"/>
                <a:gd name="connsiteX82" fmla="*/ 971502 w 5822102"/>
                <a:gd name="connsiteY82" fmla="*/ 5445399 h 6685267"/>
                <a:gd name="connsiteX83" fmla="*/ 790909 w 5822102"/>
                <a:gd name="connsiteY83" fmla="*/ 5169078 h 6685267"/>
                <a:gd name="connsiteX84" fmla="*/ 706680 w 5822102"/>
                <a:gd name="connsiteY84" fmla="*/ 5031959 h 6685267"/>
                <a:gd name="connsiteX85" fmla="*/ 619143 w 5822102"/>
                <a:gd name="connsiteY85" fmla="*/ 4897157 h 6685267"/>
                <a:gd name="connsiteX86" fmla="*/ 436465 w 5822102"/>
                <a:gd name="connsiteY86" fmla="*/ 4628710 h 6685267"/>
                <a:gd name="connsiteX87" fmla="*/ 347088 w 5822102"/>
                <a:gd name="connsiteY87" fmla="*/ 4492171 h 6685267"/>
                <a:gd name="connsiteX88" fmla="*/ 262001 w 5822102"/>
                <a:gd name="connsiteY88" fmla="*/ 4352619 h 6685267"/>
                <a:gd name="connsiteX89" fmla="*/ 118679 w 5822102"/>
                <a:gd name="connsiteY89" fmla="*/ 4059853 h 6685267"/>
                <a:gd name="connsiteX90" fmla="*/ 28322 w 5822102"/>
                <a:gd name="connsiteY90" fmla="*/ 3749136 h 6685267"/>
                <a:gd name="connsiteX91" fmla="*/ 0 w 5822102"/>
                <a:gd name="connsiteY91" fmla="*/ 3428922 h 6685267"/>
                <a:gd name="connsiteX92" fmla="*/ 253052 w 5822102"/>
                <a:gd name="connsiteY92" fmla="*/ 2174356 h 6685267"/>
                <a:gd name="connsiteX93" fmla="*/ 389141 w 5822102"/>
                <a:gd name="connsiteY93" fmla="*/ 1877652 h 6685267"/>
                <a:gd name="connsiteX94" fmla="*/ 552079 w 5822102"/>
                <a:gd name="connsiteY94" fmla="*/ 1591834 h 6685267"/>
                <a:gd name="connsiteX95" fmla="*/ 954950 w 5822102"/>
                <a:gd name="connsiteY95" fmla="*/ 1061773 h 6685267"/>
                <a:gd name="connsiteX96" fmla="*/ 1192922 w 5822102"/>
                <a:gd name="connsiteY96" fmla="*/ 822626 h 6685267"/>
                <a:gd name="connsiteX97" fmla="*/ 1255939 w 5822102"/>
                <a:gd name="connsiteY97" fmla="*/ 765880 h 6685267"/>
                <a:gd name="connsiteX98" fmla="*/ 1320183 w 5822102"/>
                <a:gd name="connsiteY98" fmla="*/ 710291 h 6685267"/>
                <a:gd name="connsiteX99" fmla="*/ 1452961 w 5822102"/>
                <a:gd name="connsiteY99" fmla="*/ 603514 h 6685267"/>
                <a:gd name="connsiteX100" fmla="*/ 2033360 w 5822102"/>
                <a:gd name="connsiteY100" fmla="*/ 235818 h 6685267"/>
                <a:gd name="connsiteX101" fmla="*/ 2512513 w 5822102"/>
                <a:gd name="connsiteY101" fmla="*/ 30012 h 668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822102" h="6685267">
                  <a:moveTo>
                    <a:pt x="2605444" y="0"/>
                  </a:moveTo>
                  <a:lnTo>
                    <a:pt x="4757391" y="0"/>
                  </a:lnTo>
                  <a:lnTo>
                    <a:pt x="4913680" y="56274"/>
                  </a:lnTo>
                  <a:cubicBezTo>
                    <a:pt x="5074659" y="119278"/>
                    <a:pt x="5229483" y="195083"/>
                    <a:pt x="5376238" y="282027"/>
                  </a:cubicBezTo>
                  <a:cubicBezTo>
                    <a:pt x="5474014" y="340105"/>
                    <a:pt x="5568080" y="403280"/>
                    <a:pt x="5658024" y="471014"/>
                  </a:cubicBezTo>
                  <a:lnTo>
                    <a:pt x="5822102" y="609109"/>
                  </a:lnTo>
                  <a:lnTo>
                    <a:pt x="5822102" y="760697"/>
                  </a:lnTo>
                  <a:lnTo>
                    <a:pt x="5707785" y="666601"/>
                  </a:lnTo>
                  <a:cubicBezTo>
                    <a:pt x="5665273" y="633682"/>
                    <a:pt x="5621749" y="602008"/>
                    <a:pt x="5577306" y="571666"/>
                  </a:cubicBezTo>
                  <a:cubicBezTo>
                    <a:pt x="5487929" y="511562"/>
                    <a:pt x="5395118" y="456089"/>
                    <a:pt x="5298630" y="407449"/>
                  </a:cubicBezTo>
                  <a:cubicBezTo>
                    <a:pt x="5106266" y="309010"/>
                    <a:pt x="4901153" y="235355"/>
                    <a:pt x="4690768" y="184979"/>
                  </a:cubicBezTo>
                  <a:cubicBezTo>
                    <a:pt x="4480382" y="134486"/>
                    <a:pt x="4264724" y="106807"/>
                    <a:pt x="4048577" y="99280"/>
                  </a:cubicBezTo>
                  <a:cubicBezTo>
                    <a:pt x="3832182" y="90709"/>
                    <a:pt x="3617997" y="102290"/>
                    <a:pt x="3405404" y="131937"/>
                  </a:cubicBezTo>
                  <a:cubicBezTo>
                    <a:pt x="3299353" y="147340"/>
                    <a:pt x="3193915" y="166449"/>
                    <a:pt x="3089702" y="190190"/>
                  </a:cubicBezTo>
                  <a:cubicBezTo>
                    <a:pt x="2985491" y="214278"/>
                    <a:pt x="2882137" y="241725"/>
                    <a:pt x="2780132" y="273457"/>
                  </a:cubicBezTo>
                  <a:cubicBezTo>
                    <a:pt x="2678126" y="305073"/>
                    <a:pt x="2577348" y="340510"/>
                    <a:pt x="2478040" y="379654"/>
                  </a:cubicBezTo>
                  <a:cubicBezTo>
                    <a:pt x="2378854" y="418914"/>
                    <a:pt x="2281017" y="461763"/>
                    <a:pt x="2184897" y="507972"/>
                  </a:cubicBezTo>
                  <a:cubicBezTo>
                    <a:pt x="1992657" y="600271"/>
                    <a:pt x="1806791" y="705542"/>
                    <a:pt x="1629141" y="823205"/>
                  </a:cubicBezTo>
                  <a:cubicBezTo>
                    <a:pt x="1584882" y="852736"/>
                    <a:pt x="1540745" y="882731"/>
                    <a:pt x="1497711" y="914000"/>
                  </a:cubicBezTo>
                  <a:cubicBezTo>
                    <a:pt x="1475888" y="929286"/>
                    <a:pt x="1454555" y="945153"/>
                    <a:pt x="1433099" y="960903"/>
                  </a:cubicBezTo>
                  <a:cubicBezTo>
                    <a:pt x="1411521" y="976537"/>
                    <a:pt x="1390311" y="992634"/>
                    <a:pt x="1369346" y="1008963"/>
                  </a:cubicBezTo>
                  <a:cubicBezTo>
                    <a:pt x="1285119" y="1074165"/>
                    <a:pt x="1202730" y="1141797"/>
                    <a:pt x="1123406" y="1212905"/>
                  </a:cubicBezTo>
                  <a:cubicBezTo>
                    <a:pt x="964391" y="1354656"/>
                    <a:pt x="816900" y="1509261"/>
                    <a:pt x="684367" y="1675564"/>
                  </a:cubicBezTo>
                  <a:cubicBezTo>
                    <a:pt x="618161" y="1758716"/>
                    <a:pt x="555512" y="1844763"/>
                    <a:pt x="497153" y="1933588"/>
                  </a:cubicBezTo>
                  <a:cubicBezTo>
                    <a:pt x="439775" y="2022877"/>
                    <a:pt x="385584" y="2114367"/>
                    <a:pt x="337770" y="2208983"/>
                  </a:cubicBezTo>
                  <a:cubicBezTo>
                    <a:pt x="325388" y="2232493"/>
                    <a:pt x="313862" y="2256349"/>
                    <a:pt x="302461" y="2280207"/>
                  </a:cubicBezTo>
                  <a:lnTo>
                    <a:pt x="285296" y="2316107"/>
                  </a:lnTo>
                  <a:lnTo>
                    <a:pt x="268991" y="2352355"/>
                  </a:lnTo>
                  <a:cubicBezTo>
                    <a:pt x="258324" y="2376560"/>
                    <a:pt x="247535" y="2400764"/>
                    <a:pt x="237849" y="2425432"/>
                  </a:cubicBezTo>
                  <a:cubicBezTo>
                    <a:pt x="228163" y="2450099"/>
                    <a:pt x="217498" y="2474419"/>
                    <a:pt x="208670" y="2499319"/>
                  </a:cubicBezTo>
                  <a:cubicBezTo>
                    <a:pt x="170909" y="2598219"/>
                    <a:pt x="138908" y="2699206"/>
                    <a:pt x="113775" y="2801929"/>
                  </a:cubicBezTo>
                  <a:cubicBezTo>
                    <a:pt x="62773" y="3006911"/>
                    <a:pt x="36659" y="3217917"/>
                    <a:pt x="36781" y="3428922"/>
                  </a:cubicBezTo>
                  <a:cubicBezTo>
                    <a:pt x="37394" y="3534078"/>
                    <a:pt x="47816" y="3639001"/>
                    <a:pt x="69148" y="3741955"/>
                  </a:cubicBezTo>
                  <a:cubicBezTo>
                    <a:pt x="91585" y="3844679"/>
                    <a:pt x="124074" y="3945202"/>
                    <a:pt x="167966" y="4041323"/>
                  </a:cubicBezTo>
                  <a:cubicBezTo>
                    <a:pt x="178387" y="4065528"/>
                    <a:pt x="190525" y="4089153"/>
                    <a:pt x="202049" y="4112894"/>
                  </a:cubicBezTo>
                  <a:cubicBezTo>
                    <a:pt x="214555" y="4136288"/>
                    <a:pt x="226447" y="4159912"/>
                    <a:pt x="239933" y="4182843"/>
                  </a:cubicBezTo>
                  <a:cubicBezTo>
                    <a:pt x="265680" y="4229167"/>
                    <a:pt x="294368" y="4274101"/>
                    <a:pt x="323916" y="4318456"/>
                  </a:cubicBezTo>
                  <a:cubicBezTo>
                    <a:pt x="353341" y="4362927"/>
                    <a:pt x="384849" y="4406240"/>
                    <a:pt x="416604" y="4449436"/>
                  </a:cubicBezTo>
                  <a:cubicBezTo>
                    <a:pt x="448847" y="4492286"/>
                    <a:pt x="482319" y="4534557"/>
                    <a:pt x="515911" y="4576711"/>
                  </a:cubicBezTo>
                  <a:cubicBezTo>
                    <a:pt x="583219" y="4661137"/>
                    <a:pt x="653594" y="4743825"/>
                    <a:pt x="722619" y="4828482"/>
                  </a:cubicBezTo>
                  <a:cubicBezTo>
                    <a:pt x="757315" y="4870637"/>
                    <a:pt x="791889" y="4913138"/>
                    <a:pt x="825972" y="4956104"/>
                  </a:cubicBezTo>
                  <a:cubicBezTo>
                    <a:pt x="859934" y="4998722"/>
                    <a:pt x="893649" y="5044004"/>
                    <a:pt x="926506" y="5085347"/>
                  </a:cubicBezTo>
                  <a:cubicBezTo>
                    <a:pt x="959119" y="5127734"/>
                    <a:pt x="993324" y="5168847"/>
                    <a:pt x="1027040" y="5210191"/>
                  </a:cubicBezTo>
                  <a:cubicBezTo>
                    <a:pt x="1061737" y="5250840"/>
                    <a:pt x="1096188" y="5291488"/>
                    <a:pt x="1132110" y="5330748"/>
                  </a:cubicBezTo>
                  <a:cubicBezTo>
                    <a:pt x="1203465" y="5409731"/>
                    <a:pt x="1277639" y="5485818"/>
                    <a:pt x="1354880" y="5558083"/>
                  </a:cubicBezTo>
                  <a:cubicBezTo>
                    <a:pt x="1509603" y="5702266"/>
                    <a:pt x="1676588" y="5830930"/>
                    <a:pt x="1855220" y="5937591"/>
                  </a:cubicBezTo>
                  <a:cubicBezTo>
                    <a:pt x="1944720" y="5990632"/>
                    <a:pt x="2036549" y="6039272"/>
                    <a:pt x="2131810" y="6080268"/>
                  </a:cubicBezTo>
                  <a:cubicBezTo>
                    <a:pt x="2226460" y="6122423"/>
                    <a:pt x="2324173" y="6157977"/>
                    <a:pt x="2423726" y="6188087"/>
                  </a:cubicBezTo>
                  <a:cubicBezTo>
                    <a:pt x="2523280" y="6218313"/>
                    <a:pt x="2624794" y="6242749"/>
                    <a:pt x="2727780" y="6262552"/>
                  </a:cubicBezTo>
                  <a:cubicBezTo>
                    <a:pt x="2830890" y="6282008"/>
                    <a:pt x="2935714" y="6295326"/>
                    <a:pt x="3041276" y="6304245"/>
                  </a:cubicBezTo>
                  <a:cubicBezTo>
                    <a:pt x="3146836" y="6313277"/>
                    <a:pt x="3253499" y="6317215"/>
                    <a:pt x="3360532" y="6317331"/>
                  </a:cubicBezTo>
                  <a:cubicBezTo>
                    <a:pt x="3387259" y="6317331"/>
                    <a:pt x="3414354" y="6317794"/>
                    <a:pt x="3439855" y="6316751"/>
                  </a:cubicBezTo>
                  <a:lnTo>
                    <a:pt x="3478721" y="6315826"/>
                  </a:lnTo>
                  <a:lnTo>
                    <a:pt x="3517463" y="6313971"/>
                  </a:lnTo>
                  <a:cubicBezTo>
                    <a:pt x="3569078" y="6311772"/>
                    <a:pt x="3620449" y="6306907"/>
                    <a:pt x="3671452" y="6301233"/>
                  </a:cubicBezTo>
                  <a:cubicBezTo>
                    <a:pt x="3875707" y="6277608"/>
                    <a:pt x="4074445" y="6225841"/>
                    <a:pt x="4265460" y="6149638"/>
                  </a:cubicBezTo>
                  <a:cubicBezTo>
                    <a:pt x="4361212" y="6111884"/>
                    <a:pt x="4454636" y="6067065"/>
                    <a:pt x="4546587" y="6018079"/>
                  </a:cubicBezTo>
                  <a:cubicBezTo>
                    <a:pt x="4638662" y="5969322"/>
                    <a:pt x="4729020" y="5915240"/>
                    <a:pt x="4818030" y="5858029"/>
                  </a:cubicBezTo>
                  <a:cubicBezTo>
                    <a:pt x="4907038" y="5800703"/>
                    <a:pt x="4994577" y="5739672"/>
                    <a:pt x="5081870" y="5676903"/>
                  </a:cubicBezTo>
                  <a:cubicBezTo>
                    <a:pt x="5125392" y="5645519"/>
                    <a:pt x="5168794" y="5613324"/>
                    <a:pt x="5212073" y="5581013"/>
                  </a:cubicBezTo>
                  <a:lnTo>
                    <a:pt x="5343625" y="5481533"/>
                  </a:lnTo>
                  <a:cubicBezTo>
                    <a:pt x="5432696" y="5414768"/>
                    <a:pt x="5521951" y="5349452"/>
                    <a:pt x="5610378" y="5284425"/>
                  </a:cubicBezTo>
                  <a:lnTo>
                    <a:pt x="5822102" y="5126414"/>
                  </a:lnTo>
                  <a:lnTo>
                    <a:pt x="5822102" y="5556641"/>
                  </a:lnTo>
                  <a:lnTo>
                    <a:pt x="5576325" y="5749979"/>
                  </a:lnTo>
                  <a:lnTo>
                    <a:pt x="5447715" y="5852818"/>
                  </a:lnTo>
                  <a:cubicBezTo>
                    <a:pt x="5403945" y="5887445"/>
                    <a:pt x="5359932" y="5922073"/>
                    <a:pt x="5315059" y="5956236"/>
                  </a:cubicBezTo>
                  <a:cubicBezTo>
                    <a:pt x="5225682" y="6024680"/>
                    <a:pt x="5133976" y="6091734"/>
                    <a:pt x="5038468" y="6155776"/>
                  </a:cubicBezTo>
                  <a:cubicBezTo>
                    <a:pt x="4943084" y="6219703"/>
                    <a:pt x="4845002" y="6281777"/>
                    <a:pt x="4741892" y="6338292"/>
                  </a:cubicBezTo>
                  <a:cubicBezTo>
                    <a:pt x="4638784" y="6394692"/>
                    <a:pt x="4532120" y="6447038"/>
                    <a:pt x="4420920" y="6492203"/>
                  </a:cubicBezTo>
                  <a:cubicBezTo>
                    <a:pt x="4199255" y="6583693"/>
                    <a:pt x="3959813" y="6644840"/>
                    <a:pt x="3717672" y="6670434"/>
                  </a:cubicBezTo>
                  <a:cubicBezTo>
                    <a:pt x="3657106" y="6676456"/>
                    <a:pt x="3596419" y="6681321"/>
                    <a:pt x="3535853" y="6683289"/>
                  </a:cubicBezTo>
                  <a:lnTo>
                    <a:pt x="3490367" y="6684910"/>
                  </a:lnTo>
                  <a:lnTo>
                    <a:pt x="3445005" y="6685142"/>
                  </a:lnTo>
                  <a:cubicBezTo>
                    <a:pt x="3414354" y="6685605"/>
                    <a:pt x="3385297" y="6684679"/>
                    <a:pt x="3355872" y="6684100"/>
                  </a:cubicBezTo>
                  <a:cubicBezTo>
                    <a:pt x="3297146" y="6683405"/>
                    <a:pt x="3238052" y="6680047"/>
                    <a:pt x="3179203" y="6677150"/>
                  </a:cubicBezTo>
                  <a:cubicBezTo>
                    <a:pt x="3120232" y="6672519"/>
                    <a:pt x="3061259" y="6668233"/>
                    <a:pt x="3002410" y="6661169"/>
                  </a:cubicBezTo>
                  <a:cubicBezTo>
                    <a:pt x="2884589" y="6647851"/>
                    <a:pt x="2766891" y="6629669"/>
                    <a:pt x="2650296" y="6604191"/>
                  </a:cubicBezTo>
                  <a:cubicBezTo>
                    <a:pt x="2533702" y="6578713"/>
                    <a:pt x="2418456" y="6545938"/>
                    <a:pt x="2306028" y="6505869"/>
                  </a:cubicBezTo>
                  <a:cubicBezTo>
                    <a:pt x="2193602" y="6465683"/>
                    <a:pt x="2084118" y="6417738"/>
                    <a:pt x="1978803" y="6363307"/>
                  </a:cubicBezTo>
                  <a:cubicBezTo>
                    <a:pt x="1873855" y="6308066"/>
                    <a:pt x="1773077" y="6246340"/>
                    <a:pt x="1678428" y="6177779"/>
                  </a:cubicBezTo>
                  <a:cubicBezTo>
                    <a:pt x="1488393" y="6041356"/>
                    <a:pt x="1321900" y="5881423"/>
                    <a:pt x="1175880" y="5710373"/>
                  </a:cubicBezTo>
                  <a:cubicBezTo>
                    <a:pt x="1103177" y="5624441"/>
                    <a:pt x="1035501" y="5535732"/>
                    <a:pt x="971502" y="5445399"/>
                  </a:cubicBezTo>
                  <a:cubicBezTo>
                    <a:pt x="907380" y="5355069"/>
                    <a:pt x="847550" y="5262768"/>
                    <a:pt x="790909" y="5169078"/>
                  </a:cubicBezTo>
                  <a:cubicBezTo>
                    <a:pt x="761974" y="5121712"/>
                    <a:pt x="735492" y="5077357"/>
                    <a:pt x="706680" y="5031959"/>
                  </a:cubicBezTo>
                  <a:cubicBezTo>
                    <a:pt x="678114" y="4986910"/>
                    <a:pt x="649058" y="4941860"/>
                    <a:pt x="619143" y="4897157"/>
                  </a:cubicBezTo>
                  <a:lnTo>
                    <a:pt x="436465" y="4628710"/>
                  </a:lnTo>
                  <a:cubicBezTo>
                    <a:pt x="406182" y="4583544"/>
                    <a:pt x="376267" y="4538147"/>
                    <a:pt x="347088" y="4492171"/>
                  </a:cubicBezTo>
                  <a:cubicBezTo>
                    <a:pt x="317908" y="4446194"/>
                    <a:pt x="288974" y="4400102"/>
                    <a:pt x="262001" y="4352619"/>
                  </a:cubicBezTo>
                  <a:cubicBezTo>
                    <a:pt x="207934" y="4258119"/>
                    <a:pt x="158280" y="4160840"/>
                    <a:pt x="118679" y="4059853"/>
                  </a:cubicBezTo>
                  <a:cubicBezTo>
                    <a:pt x="78343" y="3959214"/>
                    <a:pt x="48429" y="3854870"/>
                    <a:pt x="28322" y="3749136"/>
                  </a:cubicBezTo>
                  <a:cubicBezTo>
                    <a:pt x="9073" y="3643402"/>
                    <a:pt x="0" y="3536046"/>
                    <a:pt x="0" y="3428922"/>
                  </a:cubicBezTo>
                  <a:cubicBezTo>
                    <a:pt x="1594" y="3001816"/>
                    <a:pt x="89010" y="2575868"/>
                    <a:pt x="253052" y="2174356"/>
                  </a:cubicBezTo>
                  <a:cubicBezTo>
                    <a:pt x="294246" y="2074066"/>
                    <a:pt x="338873" y="1974700"/>
                    <a:pt x="389141" y="1877652"/>
                  </a:cubicBezTo>
                  <a:cubicBezTo>
                    <a:pt x="438672" y="1780256"/>
                    <a:pt x="493230" y="1684945"/>
                    <a:pt x="552079" y="1591834"/>
                  </a:cubicBezTo>
                  <a:cubicBezTo>
                    <a:pt x="669900" y="1405728"/>
                    <a:pt x="804394" y="1227729"/>
                    <a:pt x="954950" y="1061773"/>
                  </a:cubicBezTo>
                  <a:cubicBezTo>
                    <a:pt x="1030597" y="979085"/>
                    <a:pt x="1109552" y="898829"/>
                    <a:pt x="1192922" y="822626"/>
                  </a:cubicBezTo>
                  <a:cubicBezTo>
                    <a:pt x="1213642" y="803402"/>
                    <a:pt x="1234483" y="784409"/>
                    <a:pt x="1255939" y="765880"/>
                  </a:cubicBezTo>
                  <a:cubicBezTo>
                    <a:pt x="1277273" y="747234"/>
                    <a:pt x="1298237" y="728241"/>
                    <a:pt x="1320183" y="710291"/>
                  </a:cubicBezTo>
                  <a:cubicBezTo>
                    <a:pt x="1363585" y="673811"/>
                    <a:pt x="1408088" y="638489"/>
                    <a:pt x="1452961" y="603514"/>
                  </a:cubicBezTo>
                  <a:cubicBezTo>
                    <a:pt x="1633310" y="464543"/>
                    <a:pt x="1828125" y="341437"/>
                    <a:pt x="2033360" y="235818"/>
                  </a:cubicBezTo>
                  <a:cubicBezTo>
                    <a:pt x="2187242" y="156561"/>
                    <a:pt x="2347554" y="87597"/>
                    <a:pt x="2512513" y="3001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5102EBE-A80F-4CFF-B1DD-941EF9728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04998" y="98659"/>
              <a:ext cx="5774333" cy="6315453"/>
            </a:xfrm>
            <a:custGeom>
              <a:avLst/>
              <a:gdLst>
                <a:gd name="connsiteX0" fmla="*/ 3707237 w 5774333"/>
                <a:gd name="connsiteY0" fmla="*/ 1489 h 6315453"/>
                <a:gd name="connsiteX1" fmla="*/ 4037665 w 5774333"/>
                <a:gd name="connsiteY1" fmla="*/ 6121 h 6315453"/>
                <a:gd name="connsiteX2" fmla="*/ 4692239 w 5774333"/>
                <a:gd name="connsiteY2" fmla="*/ 102128 h 6315453"/>
                <a:gd name="connsiteX3" fmla="*/ 5315059 w 5774333"/>
                <a:gd name="connsiteY3" fmla="*/ 324945 h 6315453"/>
                <a:gd name="connsiteX4" fmla="*/ 5738325 w 5774333"/>
                <a:gd name="connsiteY4" fmla="*/ 578286 h 6315453"/>
                <a:gd name="connsiteX5" fmla="*/ 5774333 w 5774333"/>
                <a:gd name="connsiteY5" fmla="*/ 606551 h 6315453"/>
                <a:gd name="connsiteX6" fmla="*/ 5774333 w 5774333"/>
                <a:gd name="connsiteY6" fmla="*/ 975490 h 6315453"/>
                <a:gd name="connsiteX7" fmla="*/ 5676001 w 5774333"/>
                <a:gd name="connsiteY7" fmla="*/ 889749 h 6315453"/>
                <a:gd name="connsiteX8" fmla="*/ 5177132 w 5774333"/>
                <a:gd name="connsiteY8" fmla="*/ 581926 h 6315453"/>
                <a:gd name="connsiteX9" fmla="*/ 4615735 w 5774333"/>
                <a:gd name="connsiteY9" fmla="*/ 388640 h 6315453"/>
                <a:gd name="connsiteX10" fmla="*/ 4020010 w 5774333"/>
                <a:gd name="connsiteY10" fmla="*/ 308500 h 6315453"/>
                <a:gd name="connsiteX11" fmla="*/ 3416315 w 5774333"/>
                <a:gd name="connsiteY11" fmla="*/ 328882 h 6315453"/>
                <a:gd name="connsiteX12" fmla="*/ 2823779 w 5774333"/>
                <a:gd name="connsiteY12" fmla="*/ 446545 h 6315453"/>
                <a:gd name="connsiteX13" fmla="*/ 2256987 w 5774333"/>
                <a:gd name="connsiteY13" fmla="*/ 651296 h 6315453"/>
                <a:gd name="connsiteX14" fmla="*/ 1244169 w 5774333"/>
                <a:gd name="connsiteY14" fmla="*/ 1280374 h 6315453"/>
                <a:gd name="connsiteX15" fmla="*/ 830141 w 5774333"/>
                <a:gd name="connsiteY15" fmla="*/ 1700184 h 6315453"/>
                <a:gd name="connsiteX16" fmla="*/ 502792 w 5774333"/>
                <a:gd name="connsiteY16" fmla="*/ 2182300 h 6315453"/>
                <a:gd name="connsiteX17" fmla="*/ 280637 w 5774333"/>
                <a:gd name="connsiteY17" fmla="*/ 2715256 h 6315453"/>
                <a:gd name="connsiteX18" fmla="*/ 199843 w 5774333"/>
                <a:gd name="connsiteY18" fmla="*/ 3283418 h 6315453"/>
                <a:gd name="connsiteX19" fmla="*/ 233926 w 5774333"/>
                <a:gd name="connsiteY19" fmla="*/ 3561593 h 6315453"/>
                <a:gd name="connsiteX20" fmla="*/ 334582 w 5774333"/>
                <a:gd name="connsiteY20" fmla="*/ 3821816 h 6315453"/>
                <a:gd name="connsiteX21" fmla="*/ 404834 w 5774333"/>
                <a:gd name="connsiteY21" fmla="*/ 3944343 h 6315453"/>
                <a:gd name="connsiteX22" fmla="*/ 485506 w 5774333"/>
                <a:gd name="connsiteY22" fmla="*/ 4062932 h 6315453"/>
                <a:gd name="connsiteX23" fmla="*/ 671861 w 5774333"/>
                <a:gd name="connsiteY23" fmla="*/ 4292120 h 6315453"/>
                <a:gd name="connsiteX24" fmla="*/ 873542 w 5774333"/>
                <a:gd name="connsiteY24" fmla="*/ 4523044 h 6315453"/>
                <a:gd name="connsiteX25" fmla="*/ 973831 w 5774333"/>
                <a:gd name="connsiteY25" fmla="*/ 4643601 h 6315453"/>
                <a:gd name="connsiteX26" fmla="*/ 1022014 w 5774333"/>
                <a:gd name="connsiteY26" fmla="*/ 4702780 h 6315453"/>
                <a:gd name="connsiteX27" fmla="*/ 1069215 w 5774333"/>
                <a:gd name="connsiteY27" fmla="*/ 4759411 h 6315453"/>
                <a:gd name="connsiteX28" fmla="*/ 1474784 w 5774333"/>
                <a:gd name="connsiteY28" fmla="*/ 5177948 h 6315453"/>
                <a:gd name="connsiteX29" fmla="*/ 1690442 w 5774333"/>
                <a:gd name="connsiteY29" fmla="*/ 5366255 h 6315453"/>
                <a:gd name="connsiteX30" fmla="*/ 1916276 w 5774333"/>
                <a:gd name="connsiteY30" fmla="*/ 5539852 h 6315453"/>
                <a:gd name="connsiteX31" fmla="*/ 2420784 w 5774333"/>
                <a:gd name="connsiteY31" fmla="*/ 5814437 h 6315453"/>
                <a:gd name="connsiteX32" fmla="*/ 2703015 w 5774333"/>
                <a:gd name="connsiteY32" fmla="*/ 5892029 h 6315453"/>
                <a:gd name="connsiteX33" fmla="*/ 2775350 w 5774333"/>
                <a:gd name="connsiteY33" fmla="*/ 5905695 h 6315453"/>
                <a:gd name="connsiteX34" fmla="*/ 2848299 w 5774333"/>
                <a:gd name="connsiteY34" fmla="*/ 5917161 h 6315453"/>
                <a:gd name="connsiteX35" fmla="*/ 2995544 w 5774333"/>
                <a:gd name="connsiteY35" fmla="*/ 5933605 h 6315453"/>
                <a:gd name="connsiteX36" fmla="*/ 3069596 w 5774333"/>
                <a:gd name="connsiteY36" fmla="*/ 5938933 h 6315453"/>
                <a:gd name="connsiteX37" fmla="*/ 3143894 w 5774333"/>
                <a:gd name="connsiteY37" fmla="*/ 5942639 h 6315453"/>
                <a:gd name="connsiteX38" fmla="*/ 3218436 w 5774333"/>
                <a:gd name="connsiteY38" fmla="*/ 5944260 h 6315453"/>
                <a:gd name="connsiteX39" fmla="*/ 3293101 w 5774333"/>
                <a:gd name="connsiteY39" fmla="*/ 5943913 h 6315453"/>
                <a:gd name="connsiteX40" fmla="*/ 3330494 w 5774333"/>
                <a:gd name="connsiteY40" fmla="*/ 5943565 h 6315453"/>
                <a:gd name="connsiteX41" fmla="*/ 3366540 w 5774333"/>
                <a:gd name="connsiteY41" fmla="*/ 5942059 h 6315453"/>
                <a:gd name="connsiteX42" fmla="*/ 3402462 w 5774333"/>
                <a:gd name="connsiteY42" fmla="*/ 5940323 h 6315453"/>
                <a:gd name="connsiteX43" fmla="*/ 3438262 w 5774333"/>
                <a:gd name="connsiteY43" fmla="*/ 5937543 h 6315453"/>
                <a:gd name="connsiteX44" fmla="*/ 3580236 w 5774333"/>
                <a:gd name="connsiteY44" fmla="*/ 5920982 h 6315453"/>
                <a:gd name="connsiteX45" fmla="*/ 4121034 w 5774333"/>
                <a:gd name="connsiteY45" fmla="*/ 5753290 h 6315453"/>
                <a:gd name="connsiteX46" fmla="*/ 4620639 w 5774333"/>
                <a:gd name="connsiteY46" fmla="*/ 5459364 h 6315453"/>
                <a:gd name="connsiteX47" fmla="*/ 4741771 w 5774333"/>
                <a:gd name="connsiteY47" fmla="*/ 5372971 h 6315453"/>
                <a:gd name="connsiteX48" fmla="*/ 4862901 w 5774333"/>
                <a:gd name="connsiteY48" fmla="*/ 5283682 h 6315453"/>
                <a:gd name="connsiteX49" fmla="*/ 5108229 w 5774333"/>
                <a:gd name="connsiteY49" fmla="*/ 5098386 h 6315453"/>
                <a:gd name="connsiteX50" fmla="*/ 5612493 w 5774333"/>
                <a:gd name="connsiteY50" fmla="*/ 4739724 h 6315453"/>
                <a:gd name="connsiteX51" fmla="*/ 5774333 w 5774333"/>
                <a:gd name="connsiteY51" fmla="*/ 4623488 h 6315453"/>
                <a:gd name="connsiteX52" fmla="*/ 5774333 w 5774333"/>
                <a:gd name="connsiteY52" fmla="*/ 5232926 h 6315453"/>
                <a:gd name="connsiteX53" fmla="*/ 5676492 w 5774333"/>
                <a:gd name="connsiteY53" fmla="*/ 5306859 h 6315453"/>
                <a:gd name="connsiteX54" fmla="*/ 5426260 w 5774333"/>
                <a:gd name="connsiteY54" fmla="*/ 5486233 h 6315453"/>
                <a:gd name="connsiteX55" fmla="*/ 5300225 w 5774333"/>
                <a:gd name="connsiteY55" fmla="*/ 5576217 h 6315453"/>
                <a:gd name="connsiteX56" fmla="*/ 5170757 w 5774333"/>
                <a:gd name="connsiteY56" fmla="*/ 5666780 h 6315453"/>
                <a:gd name="connsiteX57" fmla="*/ 5038100 w 5774333"/>
                <a:gd name="connsiteY57" fmla="*/ 5756185 h 6315453"/>
                <a:gd name="connsiteX58" fmla="*/ 4901276 w 5774333"/>
                <a:gd name="connsiteY58" fmla="*/ 5843043 h 6315453"/>
                <a:gd name="connsiteX59" fmla="*/ 4614019 w 5774333"/>
                <a:gd name="connsiteY59" fmla="*/ 6006103 h 6315453"/>
                <a:gd name="connsiteX60" fmla="*/ 4305061 w 5774333"/>
                <a:gd name="connsiteY60" fmla="*/ 6144726 h 6315453"/>
                <a:gd name="connsiteX61" fmla="*/ 3632710 w 5774333"/>
                <a:gd name="connsiteY61" fmla="*/ 6304196 h 6315453"/>
                <a:gd name="connsiteX62" fmla="*/ 3459594 w 5774333"/>
                <a:gd name="connsiteY62" fmla="*/ 6314504 h 6315453"/>
                <a:gd name="connsiteX63" fmla="*/ 3416315 w 5774333"/>
                <a:gd name="connsiteY63" fmla="*/ 6315429 h 6315453"/>
                <a:gd name="connsiteX64" fmla="*/ 3373159 w 5774333"/>
                <a:gd name="connsiteY64" fmla="*/ 6315198 h 6315453"/>
                <a:gd name="connsiteX65" fmla="*/ 3330127 w 5774333"/>
                <a:gd name="connsiteY65" fmla="*/ 6314735 h 6315453"/>
                <a:gd name="connsiteX66" fmla="*/ 3288320 w 5774333"/>
                <a:gd name="connsiteY66" fmla="*/ 6313230 h 6315453"/>
                <a:gd name="connsiteX67" fmla="*/ 2954350 w 5774333"/>
                <a:gd name="connsiteY67" fmla="*/ 6288098 h 6315453"/>
                <a:gd name="connsiteX68" fmla="*/ 2622466 w 5774333"/>
                <a:gd name="connsiteY68" fmla="*/ 6232742 h 6315453"/>
                <a:gd name="connsiteX69" fmla="*/ 2296466 w 5774333"/>
                <a:gd name="connsiteY69" fmla="*/ 6146001 h 6315453"/>
                <a:gd name="connsiteX70" fmla="*/ 1672419 w 5774333"/>
                <a:gd name="connsiteY70" fmla="*/ 5885197 h 6315453"/>
                <a:gd name="connsiteX71" fmla="*/ 1146578 w 5774333"/>
                <a:gd name="connsiteY71" fmla="*/ 5479168 h 6315453"/>
                <a:gd name="connsiteX72" fmla="*/ 933372 w 5774333"/>
                <a:gd name="connsiteY72" fmla="*/ 5234810 h 6315453"/>
                <a:gd name="connsiteX73" fmla="*/ 747140 w 5774333"/>
                <a:gd name="connsiteY73" fmla="*/ 4976091 h 6315453"/>
                <a:gd name="connsiteX74" fmla="*/ 703616 w 5774333"/>
                <a:gd name="connsiteY74" fmla="*/ 4910196 h 6315453"/>
                <a:gd name="connsiteX75" fmla="*/ 662053 w 5774333"/>
                <a:gd name="connsiteY75" fmla="*/ 4846269 h 6315453"/>
                <a:gd name="connsiteX76" fmla="*/ 580033 w 5774333"/>
                <a:gd name="connsiteY76" fmla="*/ 4722352 h 6315453"/>
                <a:gd name="connsiteX77" fmla="*/ 410105 w 5774333"/>
                <a:gd name="connsiteY77" fmla="*/ 4469193 h 6315453"/>
                <a:gd name="connsiteX78" fmla="*/ 244224 w 5774333"/>
                <a:gd name="connsiteY78" fmla="*/ 4201556 h 6315453"/>
                <a:gd name="connsiteX79" fmla="*/ 169437 w 5774333"/>
                <a:gd name="connsiteY79" fmla="*/ 4059690 h 6315453"/>
                <a:gd name="connsiteX80" fmla="*/ 105929 w 5774333"/>
                <a:gd name="connsiteY80" fmla="*/ 3911221 h 6315453"/>
                <a:gd name="connsiteX81" fmla="*/ 57256 w 5774333"/>
                <a:gd name="connsiteY81" fmla="*/ 3757195 h 6315453"/>
                <a:gd name="connsiteX82" fmla="*/ 39111 w 5774333"/>
                <a:gd name="connsiteY82" fmla="*/ 3678677 h 6315453"/>
                <a:gd name="connsiteX83" fmla="*/ 31142 w 5774333"/>
                <a:gd name="connsiteY83" fmla="*/ 3639300 h 6315453"/>
                <a:gd name="connsiteX84" fmla="*/ 24521 w 5774333"/>
                <a:gd name="connsiteY84" fmla="*/ 3599809 h 6315453"/>
                <a:gd name="connsiteX85" fmla="*/ 0 w 5774333"/>
                <a:gd name="connsiteY85" fmla="*/ 3283418 h 6315453"/>
                <a:gd name="connsiteX86" fmla="*/ 68045 w 5774333"/>
                <a:gd name="connsiteY86" fmla="*/ 2666963 h 6315453"/>
                <a:gd name="connsiteX87" fmla="*/ 272546 w 5774333"/>
                <a:gd name="connsiteY87" fmla="*/ 2076334 h 6315453"/>
                <a:gd name="connsiteX88" fmla="*/ 1039300 w 5774333"/>
                <a:gd name="connsiteY88" fmla="*/ 1073307 h 6315453"/>
                <a:gd name="connsiteX89" fmla="*/ 1547733 w 5774333"/>
                <a:gd name="connsiteY89" fmla="*/ 680365 h 6315453"/>
                <a:gd name="connsiteX90" fmla="*/ 2115995 w 5774333"/>
                <a:gd name="connsiteY90" fmla="*/ 368373 h 6315453"/>
                <a:gd name="connsiteX91" fmla="*/ 3377451 w 5774333"/>
                <a:gd name="connsiteY91" fmla="*/ 24304 h 6315453"/>
                <a:gd name="connsiteX92" fmla="*/ 3707237 w 5774333"/>
                <a:gd name="connsiteY92" fmla="*/ 1489 h 631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5774333" h="6315453">
                  <a:moveTo>
                    <a:pt x="3707237" y="1489"/>
                  </a:moveTo>
                  <a:cubicBezTo>
                    <a:pt x="3817502" y="-1522"/>
                    <a:pt x="3927875" y="41"/>
                    <a:pt x="4037665" y="6121"/>
                  </a:cubicBezTo>
                  <a:cubicBezTo>
                    <a:pt x="4257614" y="18745"/>
                    <a:pt x="4477439" y="49665"/>
                    <a:pt x="4692239" y="102128"/>
                  </a:cubicBezTo>
                  <a:cubicBezTo>
                    <a:pt x="4907039" y="154474"/>
                    <a:pt x="5116811" y="228592"/>
                    <a:pt x="5315059" y="324945"/>
                  </a:cubicBezTo>
                  <a:cubicBezTo>
                    <a:pt x="5463562" y="397211"/>
                    <a:pt x="5606133" y="481527"/>
                    <a:pt x="5738325" y="578286"/>
                  </a:cubicBezTo>
                  <a:lnTo>
                    <a:pt x="5774333" y="606551"/>
                  </a:lnTo>
                  <a:lnTo>
                    <a:pt x="5774333" y="975490"/>
                  </a:lnTo>
                  <a:lnTo>
                    <a:pt x="5676001" y="889749"/>
                  </a:lnTo>
                  <a:cubicBezTo>
                    <a:pt x="5522381" y="769886"/>
                    <a:pt x="5355519" y="665657"/>
                    <a:pt x="5177132" y="581926"/>
                  </a:cubicBezTo>
                  <a:cubicBezTo>
                    <a:pt x="4998867" y="497965"/>
                    <a:pt x="4810183" y="433574"/>
                    <a:pt x="4615735" y="388640"/>
                  </a:cubicBezTo>
                  <a:cubicBezTo>
                    <a:pt x="4421289" y="343591"/>
                    <a:pt x="4221446" y="317649"/>
                    <a:pt x="4020010" y="308500"/>
                  </a:cubicBezTo>
                  <a:cubicBezTo>
                    <a:pt x="3818207" y="298887"/>
                    <a:pt x="3616649" y="305257"/>
                    <a:pt x="3416315" y="328882"/>
                  </a:cubicBezTo>
                  <a:cubicBezTo>
                    <a:pt x="3216106" y="352623"/>
                    <a:pt x="3017736" y="392346"/>
                    <a:pt x="2823779" y="446545"/>
                  </a:cubicBezTo>
                  <a:cubicBezTo>
                    <a:pt x="2629699" y="500513"/>
                    <a:pt x="2440401" y="570345"/>
                    <a:pt x="2256987" y="651296"/>
                  </a:cubicBezTo>
                  <a:cubicBezTo>
                    <a:pt x="1889058" y="811461"/>
                    <a:pt x="1545527" y="1023856"/>
                    <a:pt x="1244169" y="1280374"/>
                  </a:cubicBezTo>
                  <a:cubicBezTo>
                    <a:pt x="1093982" y="1409039"/>
                    <a:pt x="954828" y="1549400"/>
                    <a:pt x="830141" y="1700184"/>
                  </a:cubicBezTo>
                  <a:cubicBezTo>
                    <a:pt x="705209" y="1850736"/>
                    <a:pt x="594989" y="2012176"/>
                    <a:pt x="502792" y="2182300"/>
                  </a:cubicBezTo>
                  <a:cubicBezTo>
                    <a:pt x="410595" y="2352308"/>
                    <a:pt x="333847" y="2530307"/>
                    <a:pt x="280637" y="2715256"/>
                  </a:cubicBezTo>
                  <a:cubicBezTo>
                    <a:pt x="227306" y="2899741"/>
                    <a:pt x="199719" y="3091521"/>
                    <a:pt x="199843" y="3283418"/>
                  </a:cubicBezTo>
                  <a:cubicBezTo>
                    <a:pt x="200946" y="3377687"/>
                    <a:pt x="210754" y="3471261"/>
                    <a:pt x="233926" y="3561593"/>
                  </a:cubicBezTo>
                  <a:cubicBezTo>
                    <a:pt x="256730" y="3652040"/>
                    <a:pt x="292162" y="3738550"/>
                    <a:pt x="334582" y="3821816"/>
                  </a:cubicBezTo>
                  <a:cubicBezTo>
                    <a:pt x="356038" y="3863392"/>
                    <a:pt x="379823" y="3904157"/>
                    <a:pt x="404834" y="3944343"/>
                  </a:cubicBezTo>
                  <a:cubicBezTo>
                    <a:pt x="430212" y="3984413"/>
                    <a:pt x="457308" y="4023905"/>
                    <a:pt x="485506" y="4062932"/>
                  </a:cubicBezTo>
                  <a:cubicBezTo>
                    <a:pt x="542639" y="4140757"/>
                    <a:pt x="606146" y="4216265"/>
                    <a:pt x="671861" y="4292120"/>
                  </a:cubicBezTo>
                  <a:cubicBezTo>
                    <a:pt x="737576" y="4368091"/>
                    <a:pt x="806234" y="4444062"/>
                    <a:pt x="873542" y="4523044"/>
                  </a:cubicBezTo>
                  <a:cubicBezTo>
                    <a:pt x="907258" y="4562419"/>
                    <a:pt x="940606" y="4602721"/>
                    <a:pt x="973831" y="4643601"/>
                  </a:cubicBezTo>
                  <a:lnTo>
                    <a:pt x="1022014" y="4702780"/>
                  </a:lnTo>
                  <a:cubicBezTo>
                    <a:pt x="1037829" y="4721658"/>
                    <a:pt x="1052910" y="4740998"/>
                    <a:pt x="1069215" y="4759411"/>
                  </a:cubicBezTo>
                  <a:cubicBezTo>
                    <a:pt x="1196477" y="4909269"/>
                    <a:pt x="1334527" y="5047199"/>
                    <a:pt x="1474784" y="5177948"/>
                  </a:cubicBezTo>
                  <a:cubicBezTo>
                    <a:pt x="1545281" y="5243033"/>
                    <a:pt x="1617003" y="5305917"/>
                    <a:pt x="1690442" y="5366255"/>
                  </a:cubicBezTo>
                  <a:cubicBezTo>
                    <a:pt x="1763881" y="5426591"/>
                    <a:pt x="1838668" y="5484959"/>
                    <a:pt x="1916276" y="5539852"/>
                  </a:cubicBezTo>
                  <a:cubicBezTo>
                    <a:pt x="2070877" y="5649872"/>
                    <a:pt x="2237617" y="5748194"/>
                    <a:pt x="2420784" y="5814437"/>
                  </a:cubicBezTo>
                  <a:cubicBezTo>
                    <a:pt x="2512124" y="5847559"/>
                    <a:pt x="2606773" y="5872921"/>
                    <a:pt x="2703015" y="5892029"/>
                  </a:cubicBezTo>
                  <a:cubicBezTo>
                    <a:pt x="2727168" y="5896546"/>
                    <a:pt x="2751075" y="5901758"/>
                    <a:pt x="2775350" y="5905695"/>
                  </a:cubicBezTo>
                  <a:lnTo>
                    <a:pt x="2848299" y="5917161"/>
                  </a:lnTo>
                  <a:cubicBezTo>
                    <a:pt x="2897218" y="5923298"/>
                    <a:pt x="2946136" y="5929784"/>
                    <a:pt x="2995544" y="5933605"/>
                  </a:cubicBezTo>
                  <a:cubicBezTo>
                    <a:pt x="3020188" y="5935806"/>
                    <a:pt x="3044831" y="5937891"/>
                    <a:pt x="3069596" y="5938933"/>
                  </a:cubicBezTo>
                  <a:cubicBezTo>
                    <a:pt x="3094362" y="5940090"/>
                    <a:pt x="3119005" y="5941943"/>
                    <a:pt x="3143894" y="5942639"/>
                  </a:cubicBezTo>
                  <a:lnTo>
                    <a:pt x="3218436" y="5944260"/>
                  </a:lnTo>
                  <a:cubicBezTo>
                    <a:pt x="3243201" y="5944838"/>
                    <a:pt x="3268212" y="5944029"/>
                    <a:pt x="3293101" y="5943913"/>
                  </a:cubicBezTo>
                  <a:lnTo>
                    <a:pt x="3330494" y="5943565"/>
                  </a:lnTo>
                  <a:cubicBezTo>
                    <a:pt x="3342632" y="5943218"/>
                    <a:pt x="3354524" y="5942523"/>
                    <a:pt x="3366540" y="5942059"/>
                  </a:cubicBezTo>
                  <a:cubicBezTo>
                    <a:pt x="3378554" y="5941480"/>
                    <a:pt x="3390570" y="5941134"/>
                    <a:pt x="3402462" y="5940323"/>
                  </a:cubicBezTo>
                  <a:lnTo>
                    <a:pt x="3438262" y="5937543"/>
                  </a:lnTo>
                  <a:cubicBezTo>
                    <a:pt x="3485954" y="5933953"/>
                    <a:pt x="3533279" y="5927931"/>
                    <a:pt x="3580236" y="5920982"/>
                  </a:cubicBezTo>
                  <a:cubicBezTo>
                    <a:pt x="3768185" y="5891567"/>
                    <a:pt x="3948901" y="5834010"/>
                    <a:pt x="4121034" y="5753290"/>
                  </a:cubicBezTo>
                  <a:cubicBezTo>
                    <a:pt x="4293782" y="5673497"/>
                    <a:pt x="4458191" y="5571353"/>
                    <a:pt x="4620639" y="5459364"/>
                  </a:cubicBezTo>
                  <a:cubicBezTo>
                    <a:pt x="4661221" y="5431455"/>
                    <a:pt x="4701557" y="5402271"/>
                    <a:pt x="4741771" y="5372971"/>
                  </a:cubicBezTo>
                  <a:cubicBezTo>
                    <a:pt x="4782230" y="5343672"/>
                    <a:pt x="4822566" y="5313908"/>
                    <a:pt x="4862901" y="5283682"/>
                  </a:cubicBezTo>
                  <a:lnTo>
                    <a:pt x="5108229" y="5098386"/>
                  </a:lnTo>
                  <a:cubicBezTo>
                    <a:pt x="5276563" y="4972270"/>
                    <a:pt x="5446489" y="4854838"/>
                    <a:pt x="5612493" y="4739724"/>
                  </a:cubicBezTo>
                  <a:lnTo>
                    <a:pt x="5774333" y="4623488"/>
                  </a:lnTo>
                  <a:lnTo>
                    <a:pt x="5774333" y="5232926"/>
                  </a:lnTo>
                  <a:lnTo>
                    <a:pt x="5676492" y="5306859"/>
                  </a:lnTo>
                  <a:cubicBezTo>
                    <a:pt x="5592693" y="5367905"/>
                    <a:pt x="5508955" y="5427286"/>
                    <a:pt x="5426260" y="5486233"/>
                  </a:cubicBezTo>
                  <a:lnTo>
                    <a:pt x="5300225" y="5576217"/>
                  </a:lnTo>
                  <a:cubicBezTo>
                    <a:pt x="5257559" y="5606443"/>
                    <a:pt x="5214525" y="5636901"/>
                    <a:pt x="5170757" y="5666780"/>
                  </a:cubicBezTo>
                  <a:cubicBezTo>
                    <a:pt x="5127110" y="5696775"/>
                    <a:pt x="5082973" y="5726654"/>
                    <a:pt x="5038100" y="5756185"/>
                  </a:cubicBezTo>
                  <a:cubicBezTo>
                    <a:pt x="4993106" y="5785486"/>
                    <a:pt x="4947743" y="5814553"/>
                    <a:pt x="4901276" y="5843043"/>
                  </a:cubicBezTo>
                  <a:cubicBezTo>
                    <a:pt x="4808835" y="5900136"/>
                    <a:pt x="4713449" y="5955494"/>
                    <a:pt x="4614019" y="6006103"/>
                  </a:cubicBezTo>
                  <a:cubicBezTo>
                    <a:pt x="4514711" y="6056943"/>
                    <a:pt x="4411971" y="6104192"/>
                    <a:pt x="4305061" y="6144726"/>
                  </a:cubicBezTo>
                  <a:cubicBezTo>
                    <a:pt x="4092223" y="6226952"/>
                    <a:pt x="3863569" y="6282424"/>
                    <a:pt x="3632710" y="6304196"/>
                  </a:cubicBezTo>
                  <a:cubicBezTo>
                    <a:pt x="3574964" y="6309408"/>
                    <a:pt x="3517218" y="6313345"/>
                    <a:pt x="3459594" y="6314504"/>
                  </a:cubicBezTo>
                  <a:lnTo>
                    <a:pt x="3416315" y="6315429"/>
                  </a:lnTo>
                  <a:cubicBezTo>
                    <a:pt x="3401971" y="6315546"/>
                    <a:pt x="3387505" y="6315198"/>
                    <a:pt x="3373159" y="6315198"/>
                  </a:cubicBezTo>
                  <a:lnTo>
                    <a:pt x="3330127" y="6314735"/>
                  </a:lnTo>
                  <a:lnTo>
                    <a:pt x="3288320" y="6313230"/>
                  </a:lnTo>
                  <a:cubicBezTo>
                    <a:pt x="3176996" y="6309870"/>
                    <a:pt x="3065428" y="6301533"/>
                    <a:pt x="2954350" y="6288098"/>
                  </a:cubicBezTo>
                  <a:cubicBezTo>
                    <a:pt x="2843150" y="6275360"/>
                    <a:pt x="2732194" y="6257061"/>
                    <a:pt x="2622466" y="6232742"/>
                  </a:cubicBezTo>
                  <a:cubicBezTo>
                    <a:pt x="2512859" y="6208190"/>
                    <a:pt x="2404110" y="6179122"/>
                    <a:pt x="2296466" y="6146001"/>
                  </a:cubicBezTo>
                  <a:cubicBezTo>
                    <a:pt x="2081544" y="6079179"/>
                    <a:pt x="1869073" y="5996027"/>
                    <a:pt x="1672419" y="5885197"/>
                  </a:cubicBezTo>
                  <a:cubicBezTo>
                    <a:pt x="1475643" y="5774599"/>
                    <a:pt x="1299954" y="5634353"/>
                    <a:pt x="1146578" y="5479168"/>
                  </a:cubicBezTo>
                  <a:cubicBezTo>
                    <a:pt x="1069461" y="5401692"/>
                    <a:pt x="999333" y="5319235"/>
                    <a:pt x="933372" y="5234810"/>
                  </a:cubicBezTo>
                  <a:cubicBezTo>
                    <a:pt x="867781" y="5150038"/>
                    <a:pt x="805375" y="5063991"/>
                    <a:pt x="747140" y="4976091"/>
                  </a:cubicBezTo>
                  <a:cubicBezTo>
                    <a:pt x="732182" y="4954319"/>
                    <a:pt x="718082" y="4932199"/>
                    <a:pt x="703616" y="4910196"/>
                  </a:cubicBezTo>
                  <a:lnTo>
                    <a:pt x="662053" y="4846269"/>
                  </a:lnTo>
                  <a:cubicBezTo>
                    <a:pt x="635449" y="4804925"/>
                    <a:pt x="607864" y="4763928"/>
                    <a:pt x="580033" y="4722352"/>
                  </a:cubicBezTo>
                  <a:lnTo>
                    <a:pt x="410105" y="4469193"/>
                  </a:lnTo>
                  <a:cubicBezTo>
                    <a:pt x="353095" y="4382915"/>
                    <a:pt x="296820" y="4294089"/>
                    <a:pt x="244224" y="4201556"/>
                  </a:cubicBezTo>
                  <a:cubicBezTo>
                    <a:pt x="217987" y="4155232"/>
                    <a:pt x="192609" y="4108098"/>
                    <a:pt x="169437" y="4059690"/>
                  </a:cubicBezTo>
                  <a:cubicBezTo>
                    <a:pt x="146388" y="4011165"/>
                    <a:pt x="124932" y="3961715"/>
                    <a:pt x="105929" y="3911221"/>
                  </a:cubicBezTo>
                  <a:cubicBezTo>
                    <a:pt x="87293" y="3860613"/>
                    <a:pt x="70742" y="3809309"/>
                    <a:pt x="57256" y="3757195"/>
                  </a:cubicBezTo>
                  <a:cubicBezTo>
                    <a:pt x="50881" y="3731138"/>
                    <a:pt x="44383" y="3704965"/>
                    <a:pt x="39111" y="3678677"/>
                  </a:cubicBezTo>
                  <a:lnTo>
                    <a:pt x="31142" y="3639300"/>
                  </a:lnTo>
                  <a:lnTo>
                    <a:pt x="24521" y="3599809"/>
                  </a:lnTo>
                  <a:cubicBezTo>
                    <a:pt x="7234" y="3494423"/>
                    <a:pt x="0" y="3388457"/>
                    <a:pt x="0" y="3283418"/>
                  </a:cubicBezTo>
                  <a:cubicBezTo>
                    <a:pt x="491" y="3076698"/>
                    <a:pt x="23418" y="2869978"/>
                    <a:pt x="68045" y="2666963"/>
                  </a:cubicBezTo>
                  <a:cubicBezTo>
                    <a:pt x="112550" y="2464064"/>
                    <a:pt x="180717" y="2265104"/>
                    <a:pt x="272546" y="2076334"/>
                  </a:cubicBezTo>
                  <a:cubicBezTo>
                    <a:pt x="457062" y="1698794"/>
                    <a:pt x="724457" y="1360978"/>
                    <a:pt x="1039300" y="1073307"/>
                  </a:cubicBezTo>
                  <a:cubicBezTo>
                    <a:pt x="1197090" y="929472"/>
                    <a:pt x="1367630" y="798259"/>
                    <a:pt x="1547733" y="680365"/>
                  </a:cubicBezTo>
                  <a:cubicBezTo>
                    <a:pt x="1728081" y="562587"/>
                    <a:pt x="1917870" y="457663"/>
                    <a:pt x="2115995" y="368373"/>
                  </a:cubicBezTo>
                  <a:cubicBezTo>
                    <a:pt x="2512737" y="191070"/>
                    <a:pt x="2939883" y="73870"/>
                    <a:pt x="3377451" y="24304"/>
                  </a:cubicBezTo>
                  <a:cubicBezTo>
                    <a:pt x="3486812" y="12086"/>
                    <a:pt x="3596971" y="4500"/>
                    <a:pt x="3707237" y="148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C18CE1F-9DF1-47AF-9E66-6CE348AC2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464911 h 6229400"/>
                <a:gd name="connsiteX4" fmla="*/ 5660063 w 5769111"/>
                <a:gd name="connsiteY4" fmla="*/ 1328105 h 6229400"/>
                <a:gd name="connsiteX5" fmla="*/ 4910471 w 5769111"/>
                <a:gd name="connsiteY5" fmla="*/ 781599 h 6229400"/>
                <a:gd name="connsiteX6" fmla="*/ 3882695 w 5769111"/>
                <a:gd name="connsiteY6" fmla="*/ 579048 h 6229400"/>
                <a:gd name="connsiteX7" fmla="*/ 2683153 w 5769111"/>
                <a:gd name="connsiteY7" fmla="*/ 797003 h 6229400"/>
                <a:gd name="connsiteX8" fmla="*/ 1617493 w 5769111"/>
                <a:gd name="connsiteY8" fmla="*/ 1395738 h 6229400"/>
                <a:gd name="connsiteX9" fmla="*/ 880408 w 5769111"/>
                <a:gd name="connsiteY9" fmla="*/ 2259099 h 6229400"/>
                <a:gd name="connsiteX10" fmla="*/ 613135 w 5769111"/>
                <a:gd name="connsiteY10" fmla="*/ 3263863 h 6229400"/>
                <a:gd name="connsiteX11" fmla="*/ 1055484 w 5769111"/>
                <a:gd name="connsiteY11" fmla="*/ 4196825 h 6229400"/>
                <a:gd name="connsiteX12" fmla="*/ 1278376 w 5769111"/>
                <a:gd name="connsiteY12" fmla="*/ 4492950 h 6229400"/>
                <a:gd name="connsiteX13" fmla="*/ 3369851 w 5769111"/>
                <a:gd name="connsiteY13" fmla="*/ 5650468 h 6229400"/>
                <a:gd name="connsiteX14" fmla="*/ 4957551 w 5769111"/>
                <a:gd name="connsiteY14" fmla="*/ 4938355 h 6229400"/>
                <a:gd name="connsiteX15" fmla="*/ 5150773 w 5769111"/>
                <a:gd name="connsiteY15" fmla="*/ 4796950 h 6229400"/>
                <a:gd name="connsiteX16" fmla="*/ 5747247 w 5769111"/>
                <a:gd name="connsiteY16" fmla="*/ 4338176 h 6229400"/>
                <a:gd name="connsiteX17" fmla="*/ 5769111 w 5769111"/>
                <a:gd name="connsiteY17" fmla="*/ 4318497 h 6229400"/>
                <a:gd name="connsiteX18" fmla="*/ 5769111 w 5769111"/>
                <a:gd name="connsiteY18" fmla="*/ 5074612 h 6229400"/>
                <a:gd name="connsiteX19" fmla="*/ 5636252 w 5769111"/>
                <a:gd name="connsiteY19" fmla="*/ 5174208 h 6229400"/>
                <a:gd name="connsiteX20" fmla="*/ 5334922 w 5769111"/>
                <a:gd name="connsiteY20" fmla="*/ 5394528 h 6229400"/>
                <a:gd name="connsiteX21" fmla="*/ 3369727 w 5769111"/>
                <a:gd name="connsiteY21" fmla="*/ 6229400 h 6229400"/>
                <a:gd name="connsiteX22" fmla="*/ 771046 w 5769111"/>
                <a:gd name="connsiteY22" fmla="*/ 4817913 h 6229400"/>
                <a:gd name="connsiteX23" fmla="*/ 0 w 5769111"/>
                <a:gd name="connsiteY23" fmla="*/ 3263748 h 6229400"/>
                <a:gd name="connsiteX24" fmla="*/ 3882695 w 5769111"/>
                <a:gd name="connsiteY24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464911"/>
                  </a:lnTo>
                  <a:lnTo>
                    <a:pt x="5660063" y="1328105"/>
                  </a:lnTo>
                  <a:cubicBezTo>
                    <a:pt x="5449800" y="1091506"/>
                    <a:pt x="5197607" y="907600"/>
                    <a:pt x="4910471" y="781599"/>
                  </a:cubicBezTo>
                  <a:cubicBezTo>
                    <a:pt x="4604088" y="647260"/>
                    <a:pt x="4258349" y="579048"/>
                    <a:pt x="3882695" y="579048"/>
                  </a:cubicBezTo>
                  <a:cubicBezTo>
                    <a:pt x="3484238" y="579048"/>
                    <a:pt x="3080631" y="652240"/>
                    <a:pt x="2683153" y="797003"/>
                  </a:cubicBezTo>
                  <a:cubicBezTo>
                    <a:pt x="2296098" y="937595"/>
                    <a:pt x="1927678" y="1144662"/>
                    <a:pt x="1617493" y="1395738"/>
                  </a:cubicBezTo>
                  <a:cubicBezTo>
                    <a:pt x="1301915" y="1651098"/>
                    <a:pt x="1053890" y="1941665"/>
                    <a:pt x="880408" y="2259099"/>
                  </a:cubicBezTo>
                  <a:cubicBezTo>
                    <a:pt x="703125" y="2583597"/>
                    <a:pt x="613135" y="2921645"/>
                    <a:pt x="613135" y="3263863"/>
                  </a:cubicBezTo>
                  <a:cubicBezTo>
                    <a:pt x="613135" y="3608512"/>
                    <a:pt x="756702" y="3809789"/>
                    <a:pt x="1055484" y="4196825"/>
                  </a:cubicBezTo>
                  <a:cubicBezTo>
                    <a:pt x="1127574" y="4290167"/>
                    <a:pt x="1202116" y="4386753"/>
                    <a:pt x="1278376" y="4492950"/>
                  </a:cubicBezTo>
                  <a:cubicBezTo>
                    <a:pt x="1861105" y="5304313"/>
                    <a:pt x="2486623" y="5650468"/>
                    <a:pt x="3369851" y="5650468"/>
                  </a:cubicBezTo>
                  <a:cubicBezTo>
                    <a:pt x="3949515" y="5650468"/>
                    <a:pt x="4374822" y="5368471"/>
                    <a:pt x="4957551" y="4938355"/>
                  </a:cubicBezTo>
                  <a:cubicBezTo>
                    <a:pt x="5022653" y="4890293"/>
                    <a:pt x="5087755" y="4842811"/>
                    <a:pt x="5150773" y="4796950"/>
                  </a:cubicBezTo>
                  <a:cubicBezTo>
                    <a:pt x="5364254" y="4641404"/>
                    <a:pt x="5570313" y="4491241"/>
                    <a:pt x="5747247" y="4338176"/>
                  </a:cubicBezTo>
                  <a:lnTo>
                    <a:pt x="5769111" y="4318497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BD26A8C-8D1D-41E6-A71E-FE9AC75F3F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675390 h 6229400"/>
                <a:gd name="connsiteX4" fmla="*/ 5711488 w 5769111"/>
                <a:gd name="connsiteY4" fmla="*/ 1585205 h 6229400"/>
                <a:gd name="connsiteX5" fmla="*/ 5566027 w 5769111"/>
                <a:gd name="connsiteY5" fmla="*/ 1402571 h 6229400"/>
                <a:gd name="connsiteX6" fmla="*/ 4858734 w 5769111"/>
                <a:gd name="connsiteY6" fmla="*/ 886639 h 6229400"/>
                <a:gd name="connsiteX7" fmla="*/ 3882695 w 5769111"/>
                <a:gd name="connsiteY7" fmla="*/ 694858 h 6229400"/>
                <a:gd name="connsiteX8" fmla="*/ 2727046 w 5769111"/>
                <a:gd name="connsiteY8" fmla="*/ 905053 h 6229400"/>
                <a:gd name="connsiteX9" fmla="*/ 1697186 w 5769111"/>
                <a:gd name="connsiteY9" fmla="*/ 1483638 h 6229400"/>
                <a:gd name="connsiteX10" fmla="*/ 989279 w 5769111"/>
                <a:gd name="connsiteY10" fmla="*/ 2312139 h 6229400"/>
                <a:gd name="connsiteX11" fmla="*/ 735615 w 5769111"/>
                <a:gd name="connsiteY11" fmla="*/ 3263863 h 6229400"/>
                <a:gd name="connsiteX12" fmla="*/ 1154424 w 5769111"/>
                <a:gd name="connsiteY12" fmla="*/ 4128614 h 6229400"/>
                <a:gd name="connsiteX13" fmla="*/ 1379768 w 5769111"/>
                <a:gd name="connsiteY13" fmla="*/ 4427981 h 6229400"/>
                <a:gd name="connsiteX14" fmla="*/ 2239456 w 5769111"/>
                <a:gd name="connsiteY14" fmla="*/ 5256947 h 6229400"/>
                <a:gd name="connsiteX15" fmla="*/ 3369727 w 5769111"/>
                <a:gd name="connsiteY15" fmla="*/ 5534658 h 6229400"/>
                <a:gd name="connsiteX16" fmla="*/ 4096760 w 5769111"/>
                <a:gd name="connsiteY16" fmla="*/ 5357817 h 6229400"/>
                <a:gd name="connsiteX17" fmla="*/ 4881905 w 5769111"/>
                <a:gd name="connsiteY17" fmla="*/ 4847212 h 6229400"/>
                <a:gd name="connsiteX18" fmla="*/ 5075739 w 5769111"/>
                <a:gd name="connsiteY18" fmla="*/ 4705346 h 6229400"/>
                <a:gd name="connsiteX19" fmla="*/ 5759930 w 5769111"/>
                <a:gd name="connsiteY19" fmla="*/ 4166809 h 6229400"/>
                <a:gd name="connsiteX20" fmla="*/ 5769111 w 5769111"/>
                <a:gd name="connsiteY20" fmla="*/ 4157764 h 6229400"/>
                <a:gd name="connsiteX21" fmla="*/ 5769111 w 5769111"/>
                <a:gd name="connsiteY21" fmla="*/ 5074612 h 6229400"/>
                <a:gd name="connsiteX22" fmla="*/ 5636252 w 5769111"/>
                <a:gd name="connsiteY22" fmla="*/ 5174208 h 6229400"/>
                <a:gd name="connsiteX23" fmla="*/ 5334922 w 5769111"/>
                <a:gd name="connsiteY23" fmla="*/ 5394528 h 6229400"/>
                <a:gd name="connsiteX24" fmla="*/ 3369727 w 5769111"/>
                <a:gd name="connsiteY24" fmla="*/ 6229400 h 6229400"/>
                <a:gd name="connsiteX25" fmla="*/ 771046 w 5769111"/>
                <a:gd name="connsiteY25" fmla="*/ 4817913 h 6229400"/>
                <a:gd name="connsiteX26" fmla="*/ 0 w 5769111"/>
                <a:gd name="connsiteY26" fmla="*/ 3263748 h 6229400"/>
                <a:gd name="connsiteX27" fmla="*/ 3882695 w 5769111"/>
                <a:gd name="connsiteY27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675390"/>
                  </a:lnTo>
                  <a:lnTo>
                    <a:pt x="5711488" y="1585205"/>
                  </a:lnTo>
                  <a:cubicBezTo>
                    <a:pt x="5665942" y="1521390"/>
                    <a:pt x="5617428" y="1460432"/>
                    <a:pt x="5566027" y="1402571"/>
                  </a:cubicBezTo>
                  <a:cubicBezTo>
                    <a:pt x="5367411" y="1179058"/>
                    <a:pt x="5129563" y="1005460"/>
                    <a:pt x="4858734" y="886639"/>
                  </a:cubicBezTo>
                  <a:cubicBezTo>
                    <a:pt x="4568779" y="759363"/>
                    <a:pt x="4240327" y="694858"/>
                    <a:pt x="3882695" y="694858"/>
                  </a:cubicBezTo>
                  <a:cubicBezTo>
                    <a:pt x="3504835" y="694858"/>
                    <a:pt x="3105151" y="767471"/>
                    <a:pt x="2727046" y="905053"/>
                  </a:cubicBezTo>
                  <a:cubicBezTo>
                    <a:pt x="2352985" y="1041013"/>
                    <a:pt x="1996826" y="1241132"/>
                    <a:pt x="1697186" y="1483638"/>
                  </a:cubicBezTo>
                  <a:cubicBezTo>
                    <a:pt x="1397913" y="1725796"/>
                    <a:pt x="1153199" y="2012308"/>
                    <a:pt x="989279" y="2312139"/>
                  </a:cubicBezTo>
                  <a:cubicBezTo>
                    <a:pt x="820946" y="2620077"/>
                    <a:pt x="735615" y="2940290"/>
                    <a:pt x="735615" y="3263863"/>
                  </a:cubicBezTo>
                  <a:cubicBezTo>
                    <a:pt x="735615" y="3573074"/>
                    <a:pt x="863980" y="3752464"/>
                    <a:pt x="1154424" y="4128614"/>
                  </a:cubicBezTo>
                  <a:cubicBezTo>
                    <a:pt x="1227127" y="4222767"/>
                    <a:pt x="1302282" y="4320162"/>
                    <a:pt x="1379768" y="4427981"/>
                  </a:cubicBezTo>
                  <a:cubicBezTo>
                    <a:pt x="1653784" y="4809458"/>
                    <a:pt x="1934912" y="5080685"/>
                    <a:pt x="2239456" y="5256947"/>
                  </a:cubicBezTo>
                  <a:cubicBezTo>
                    <a:pt x="2562268" y="5443863"/>
                    <a:pt x="2932037" y="5534658"/>
                    <a:pt x="3369727" y="5534658"/>
                  </a:cubicBezTo>
                  <a:cubicBezTo>
                    <a:pt x="3618120" y="5534658"/>
                    <a:pt x="3849103" y="5478491"/>
                    <a:pt x="4096760" y="5357817"/>
                  </a:cubicBezTo>
                  <a:cubicBezTo>
                    <a:pt x="4351037" y="5233901"/>
                    <a:pt x="4602740" y="5053238"/>
                    <a:pt x="4881905" y="4847212"/>
                  </a:cubicBezTo>
                  <a:cubicBezTo>
                    <a:pt x="4947375" y="4798920"/>
                    <a:pt x="5012599" y="4751322"/>
                    <a:pt x="5075739" y="4705346"/>
                  </a:cubicBezTo>
                  <a:cubicBezTo>
                    <a:pt x="5327320" y="4521990"/>
                    <a:pt x="5568418" y="4346256"/>
                    <a:pt x="5759930" y="4166809"/>
                  </a:cubicBezTo>
                  <a:lnTo>
                    <a:pt x="5769111" y="4157764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Graphic 6" descr="Ruler">
            <a:extLst>
              <a:ext uri="{FF2B5EF4-FFF2-40B4-BE49-F238E27FC236}">
                <a16:creationId xmlns:a16="http://schemas.microsoft.com/office/drawing/2014/main" id="{2C4ED9C7-7E70-9EBC-5A33-178BE44887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21726" y="1629089"/>
            <a:ext cx="3620021" cy="362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480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5B39B-7303-AB75-502D-B23665B50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Likert Scales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292F3-2DF5-1B42-E709-4CADF3891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rating scale people used to respond to survey questions</a:t>
            </a:r>
          </a:p>
          <a:p>
            <a:endParaRPr lang="en-US" dirty="0"/>
          </a:p>
          <a:p>
            <a:r>
              <a:rPr lang="en-US" dirty="0"/>
              <a:t>The format of a typical five-level Likert item, for example, could be:</a:t>
            </a:r>
          </a:p>
          <a:p>
            <a:pPr lvl="1"/>
            <a:r>
              <a:rPr lang="en-US" dirty="0"/>
              <a:t>Strongly disagree</a:t>
            </a:r>
          </a:p>
          <a:p>
            <a:pPr lvl="1"/>
            <a:r>
              <a:rPr lang="en-US" dirty="0"/>
              <a:t>Disagree</a:t>
            </a:r>
          </a:p>
          <a:p>
            <a:pPr lvl="1"/>
            <a:r>
              <a:rPr lang="en-US" dirty="0"/>
              <a:t>Neither agree nor disagree</a:t>
            </a:r>
          </a:p>
          <a:p>
            <a:pPr lvl="1"/>
            <a:r>
              <a:rPr lang="en-US" dirty="0"/>
              <a:t>Agree</a:t>
            </a:r>
          </a:p>
          <a:p>
            <a:pPr lvl="1"/>
            <a:r>
              <a:rPr lang="en-US" dirty="0"/>
              <a:t>Strongly agree</a:t>
            </a:r>
          </a:p>
          <a:p>
            <a:endParaRPr lang="en-US" dirty="0"/>
          </a:p>
        </p:txBody>
      </p:sp>
      <p:pic>
        <p:nvPicPr>
          <p:cNvPr id="6" name="Picture 5" descr="A group of circles with black text&#10;&#10;AI-generated content may be incorrect.">
            <a:extLst>
              <a:ext uri="{FF2B5EF4-FFF2-40B4-BE49-F238E27FC236}">
                <a16:creationId xmlns:a16="http://schemas.microsoft.com/office/drawing/2014/main" id="{04C01C58-4FF5-7FAC-B89D-141151801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2270" y="4814698"/>
            <a:ext cx="5268060" cy="136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1867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Freeform: Shape 1032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DB57F8-F42C-6117-A222-A415F40B3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US" dirty="0"/>
              <a:t>The Happy Button?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95749-3244-FF34-5FF9-7620A72EA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381" y="2198362"/>
            <a:ext cx="6276109" cy="4192047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Traditional customer satisfaction measures are </a:t>
            </a:r>
            <a:r>
              <a:rPr lang="en-US" sz="2400" i="1" dirty="0"/>
              <a:t>s-l-o-w</a:t>
            </a:r>
          </a:p>
          <a:p>
            <a:endParaRPr lang="en-US" sz="2400" i="1" dirty="0"/>
          </a:p>
          <a:p>
            <a:r>
              <a:rPr lang="en-US" sz="2400" dirty="0" err="1"/>
              <a:t>HappyorNot</a:t>
            </a:r>
            <a:r>
              <a:rPr lang="en-US" sz="2400" dirty="0"/>
              <a:t> is fast and at scale</a:t>
            </a:r>
          </a:p>
          <a:p>
            <a:endParaRPr lang="en-US" sz="2400" dirty="0"/>
          </a:p>
          <a:p>
            <a:r>
              <a:rPr lang="en-US" sz="2400" dirty="0"/>
              <a:t>Fast measures that tap into </a:t>
            </a:r>
            <a:r>
              <a:rPr lang="en-US" sz="2400" i="1" dirty="0"/>
              <a:t>something </a:t>
            </a:r>
            <a:r>
              <a:rPr lang="en-US" sz="2400" dirty="0"/>
              <a:t>important allow companies to respond</a:t>
            </a:r>
          </a:p>
          <a:p>
            <a:endParaRPr lang="en-US" sz="2400" dirty="0"/>
          </a:p>
          <a:p>
            <a:r>
              <a:rPr lang="en-US" sz="2400" i="1" dirty="0"/>
              <a:t>New Yorker </a:t>
            </a:r>
            <a:r>
              <a:rPr lang="en-US" sz="2400" dirty="0"/>
              <a:t>article: </a:t>
            </a:r>
            <a:r>
              <a:rPr lang="en-US" sz="2400" dirty="0">
                <a:hlinkClick r:id="rId3"/>
              </a:rPr>
              <a:t>https://www.newyorker.com/magazine/2018/02/05/customer-satisfaction-at-the-push-of-a-button</a:t>
            </a:r>
            <a:r>
              <a:rPr lang="en-US" sz="2400" dirty="0"/>
              <a:t> </a:t>
            </a:r>
            <a:endParaRPr lang="en-US" sz="2400" i="1" dirty="0"/>
          </a:p>
        </p:txBody>
      </p:sp>
      <p:pic>
        <p:nvPicPr>
          <p:cNvPr id="1026" name="Picture 2" descr="The sort of person who would actually touch one of these in a busy  transport hub toilet is probably also the sort of person who doesn't wash  their hands properly. : r/CrappyDesign">
            <a:extLst>
              <a:ext uri="{FF2B5EF4-FFF2-40B4-BE49-F238E27FC236}">
                <a16:creationId xmlns:a16="http://schemas.microsoft.com/office/drawing/2014/main" id="{DF3542C0-D392-D326-B24A-7FC3C3A84E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19367" y="2620334"/>
            <a:ext cx="4788505" cy="288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5" name="Freeform: Shape 1034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13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p24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24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67500" y="571500"/>
            <a:ext cx="49530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24"/>
          <p:cNvSpPr txBox="1"/>
          <p:nvPr/>
        </p:nvSpPr>
        <p:spPr>
          <a:xfrm>
            <a:off x="571500" y="571500"/>
            <a:ext cx="5200650" cy="1625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0" u="none" strike="noStrike" cap="none" dirty="0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Activity 4.3: Using AI</a:t>
            </a:r>
            <a:endParaRPr sz="4400" dirty="0"/>
          </a:p>
        </p:txBody>
      </p:sp>
      <p:sp>
        <p:nvSpPr>
          <p:cNvPr id="253" name="Google Shape;253;p24"/>
          <p:cNvSpPr txBox="1"/>
          <p:nvPr/>
        </p:nvSpPr>
        <p:spPr>
          <a:xfrm>
            <a:off x="571500" y="2446140"/>
            <a:ext cx="4953000" cy="812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 dirty="0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Use AI to create a scale that measures something you are interested in.</a:t>
            </a:r>
            <a:endParaRPr dirty="0"/>
          </a:p>
        </p:txBody>
      </p:sp>
      <p:sp>
        <p:nvSpPr>
          <p:cNvPr id="254" name="Google Shape;254;p24"/>
          <p:cNvSpPr/>
          <p:nvPr/>
        </p:nvSpPr>
        <p:spPr>
          <a:xfrm>
            <a:off x="571500" y="3741539"/>
            <a:ext cx="4953000" cy="1961554"/>
          </a:xfrm>
          <a:prstGeom prst="roundRect">
            <a:avLst>
              <a:gd name="adj" fmla="val 3884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6" name="Google Shape;256;p24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86550" y="590550"/>
            <a:ext cx="4914900" cy="567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Large-Scale Software Development | Delivering Success">
            <a:extLst>
              <a:ext uri="{FF2B5EF4-FFF2-40B4-BE49-F238E27FC236}">
                <a16:creationId xmlns:a16="http://schemas.microsoft.com/office/drawing/2014/main" id="{8FD45ABB-68A9-A2DE-096B-AB072CED8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1" y="1809154"/>
            <a:ext cx="4933950" cy="323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9B66328-2DBD-54C6-53FA-832879F86A68}"/>
              </a:ext>
            </a:extLst>
          </p:cNvPr>
          <p:cNvSpPr txBox="1"/>
          <p:nvPr/>
        </p:nvSpPr>
        <p:spPr>
          <a:xfrm>
            <a:off x="571500" y="3647209"/>
            <a:ext cx="4953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Step 1: </a:t>
            </a:r>
            <a:r>
              <a:rPr lang="en-US" dirty="0"/>
              <a:t>Use detailed prompts to generate a list of ~10 items</a:t>
            </a:r>
          </a:p>
          <a:p>
            <a:endParaRPr lang="en-US" b="1" dirty="0"/>
          </a:p>
          <a:p>
            <a:r>
              <a:rPr lang="en-US" b="1" dirty="0"/>
              <a:t>Step 2: </a:t>
            </a:r>
            <a:r>
              <a:rPr lang="en-US" dirty="0"/>
              <a:t>Ask the AI to evaluate the items</a:t>
            </a:r>
          </a:p>
          <a:p>
            <a:endParaRPr lang="en-US" b="1" dirty="0"/>
          </a:p>
          <a:p>
            <a:r>
              <a:rPr lang="en-US" b="1" dirty="0"/>
              <a:t>Step 3: </a:t>
            </a:r>
            <a:r>
              <a:rPr lang="en-US" dirty="0"/>
              <a:t>Refine the items</a:t>
            </a:r>
          </a:p>
          <a:p>
            <a:endParaRPr lang="en-US" b="1" dirty="0"/>
          </a:p>
          <a:p>
            <a:r>
              <a:rPr lang="en-US" b="1" dirty="0"/>
              <a:t>Step 4: </a:t>
            </a:r>
            <a:r>
              <a:rPr lang="en-US" dirty="0"/>
              <a:t>Select the best 5-7 for your scale</a:t>
            </a:r>
            <a:endParaRPr lang="en-US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25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25"/>
          <p:cNvSpPr txBox="1"/>
          <p:nvPr/>
        </p:nvSpPr>
        <p:spPr>
          <a:xfrm>
            <a:off x="3910726" y="2590800"/>
            <a:ext cx="4370546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Module 4.3</a:t>
            </a:r>
            <a:endParaRPr/>
          </a:p>
        </p:txBody>
      </p:sp>
      <p:sp>
        <p:nvSpPr>
          <p:cNvPr id="263" name="Google Shape;263;p25"/>
          <p:cNvSpPr txBox="1"/>
          <p:nvPr/>
        </p:nvSpPr>
        <p:spPr>
          <a:xfrm>
            <a:off x="3910726" y="3662796"/>
            <a:ext cx="4090273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Reliability and Validity</a:t>
            </a:r>
            <a:endParaRPr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0B57A-86FF-C790-56F5-33D8FDD2A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592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What We Will Cover</a:t>
            </a:r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51C39FC-11D9-E560-9725-90B0FFD3CEC7}"/>
              </a:ext>
            </a:extLst>
          </p:cNvPr>
          <p:cNvGrpSpPr/>
          <p:nvPr/>
        </p:nvGrpSpPr>
        <p:grpSpPr>
          <a:xfrm>
            <a:off x="838200" y="1809807"/>
            <a:ext cx="10515600" cy="707886"/>
            <a:chOff x="838200" y="2007539"/>
            <a:chExt cx="10515600" cy="70788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96B0D4B-F384-079A-8417-BAA1EF3F2E6D}"/>
                </a:ext>
              </a:extLst>
            </p:cNvPr>
            <p:cNvSpPr txBox="1"/>
            <p:nvPr/>
          </p:nvSpPr>
          <p:spPr>
            <a:xfrm>
              <a:off x="1773936" y="2007539"/>
              <a:ext cx="95798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005088"/>
                  </a:solidFill>
                  <a:latin typeface="Merriweather"/>
                  <a:ea typeface="Merriweather"/>
                  <a:cs typeface="Merriweather"/>
                  <a:sym typeface="Merriweather"/>
                </a:rPr>
                <a:t>Measurement in the Behavioral Sciences</a:t>
              </a:r>
            </a:p>
            <a:p>
              <a:r>
                <a:rPr lang="en-US" sz="2000" dirty="0">
                  <a:solidFill>
                    <a:srgbClr val="555555"/>
                  </a:solidFill>
                  <a:latin typeface="DM Sans"/>
                  <a:ea typeface="DM Sans"/>
                  <a:cs typeface="DM Sans"/>
                  <a:sym typeface="DM Sans"/>
                </a:rPr>
                <a:t>How researchers measure constructs and calculate total scores.</a:t>
              </a:r>
              <a:endParaRPr lang="en-US" sz="2000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3A8E5B9-43C5-6176-2259-E67994C37636}"/>
                </a:ext>
              </a:extLst>
            </p:cNvPr>
            <p:cNvSpPr txBox="1"/>
            <p:nvPr/>
          </p:nvSpPr>
          <p:spPr>
            <a:xfrm>
              <a:off x="838200" y="2072568"/>
              <a:ext cx="8077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005088"/>
                  </a:solidFill>
                  <a:latin typeface="Merriweather"/>
                  <a:ea typeface="Merriweather"/>
                  <a:cs typeface="Merriweather"/>
                  <a:sym typeface="Merriweather"/>
                </a:rPr>
                <a:t>4.1</a:t>
              </a:r>
              <a:endParaRPr lang="en-US" sz="280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07EB1A0-EAC6-C045-D546-ECE4FE354CB3}"/>
              </a:ext>
            </a:extLst>
          </p:cNvPr>
          <p:cNvGrpSpPr/>
          <p:nvPr/>
        </p:nvGrpSpPr>
        <p:grpSpPr>
          <a:xfrm>
            <a:off x="838200" y="2756012"/>
            <a:ext cx="10515600" cy="819135"/>
            <a:chOff x="838200" y="2831377"/>
            <a:chExt cx="10515600" cy="81913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AC38309-F80C-9590-2BA6-60A22288B8C5}"/>
                </a:ext>
              </a:extLst>
            </p:cNvPr>
            <p:cNvSpPr txBox="1"/>
            <p:nvPr/>
          </p:nvSpPr>
          <p:spPr>
            <a:xfrm>
              <a:off x="838200" y="2942979"/>
              <a:ext cx="8077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005088"/>
                  </a:solidFill>
                  <a:latin typeface="Merriweather"/>
                  <a:ea typeface="Merriweather"/>
                  <a:cs typeface="Merriweather"/>
                  <a:sym typeface="Merriweather"/>
                </a:rPr>
                <a:t>4.2</a:t>
              </a:r>
              <a:endParaRPr lang="en-US" sz="28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BE085B8-A6F7-B7C4-2BD2-2DC806989523}"/>
                </a:ext>
              </a:extLst>
            </p:cNvPr>
            <p:cNvSpPr txBox="1"/>
            <p:nvPr/>
          </p:nvSpPr>
          <p:spPr>
            <a:xfrm>
              <a:off x="1773936" y="2831377"/>
              <a:ext cx="9579864" cy="819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sz="2000" b="1" dirty="0">
                  <a:solidFill>
                    <a:srgbClr val="005088"/>
                  </a:solidFill>
                  <a:latin typeface="Merriweather"/>
                  <a:ea typeface="Merriweather"/>
                  <a:cs typeface="Merriweather"/>
                  <a:sym typeface="Merriweather"/>
                </a:rPr>
                <a:t>Finding and Creating Scales</a:t>
              </a:r>
              <a:endParaRPr lang="en-US" sz="2000" dirty="0"/>
            </a:p>
            <a:p>
              <a:pPr lvl="0">
                <a:lnSpc>
                  <a:spcPct val="150000"/>
                </a:lnSpc>
              </a:pPr>
              <a:r>
                <a:rPr lang="en-US" sz="2000" dirty="0">
                  <a:solidFill>
                    <a:srgbClr val="555555"/>
                  </a:solidFill>
                  <a:latin typeface="DM Sans"/>
                  <a:ea typeface="DM Sans"/>
                  <a:cs typeface="DM Sans"/>
                  <a:sym typeface="DM Sans"/>
                </a:rPr>
                <a:t>How to locate existing measures and use AI to create new ones.</a:t>
              </a:r>
              <a:endParaRPr lang="en-US" sz="2000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F925794-37D0-29E7-5EC5-F03A367F6E1C}"/>
              </a:ext>
            </a:extLst>
          </p:cNvPr>
          <p:cNvGrpSpPr/>
          <p:nvPr/>
        </p:nvGrpSpPr>
        <p:grpSpPr>
          <a:xfrm>
            <a:off x="838200" y="3846972"/>
            <a:ext cx="10515600" cy="819135"/>
            <a:chOff x="838200" y="3763343"/>
            <a:chExt cx="10515600" cy="819135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29DEB9-1E00-E582-2ED5-A88301550A75}"/>
                </a:ext>
              </a:extLst>
            </p:cNvPr>
            <p:cNvSpPr txBox="1"/>
            <p:nvPr/>
          </p:nvSpPr>
          <p:spPr>
            <a:xfrm>
              <a:off x="838200" y="3874945"/>
              <a:ext cx="8077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005088"/>
                  </a:solidFill>
                  <a:latin typeface="Merriweather"/>
                  <a:ea typeface="Merriweather"/>
                  <a:cs typeface="Merriweather"/>
                  <a:sym typeface="Merriweather"/>
                </a:rPr>
                <a:t>4.3</a:t>
              </a:r>
              <a:endParaRPr lang="en-US" sz="2800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ADBC2E4-5213-9BDC-BAD0-656C437ABDC4}"/>
                </a:ext>
              </a:extLst>
            </p:cNvPr>
            <p:cNvSpPr txBox="1"/>
            <p:nvPr/>
          </p:nvSpPr>
          <p:spPr>
            <a:xfrm>
              <a:off x="1773936" y="3763343"/>
              <a:ext cx="9579864" cy="819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sz="2000" b="1" dirty="0">
                  <a:solidFill>
                    <a:srgbClr val="005088"/>
                  </a:solidFill>
                  <a:latin typeface="Merriweather"/>
                  <a:ea typeface="Merriweather"/>
                  <a:cs typeface="Merriweather"/>
                  <a:sym typeface="Merriweather"/>
                </a:rPr>
                <a:t>Reliability and Validity</a:t>
              </a:r>
              <a:endParaRPr lang="en-US" sz="2000" dirty="0"/>
            </a:p>
            <a:p>
              <a:pPr lvl="0">
                <a:lnSpc>
                  <a:spcPct val="150000"/>
                </a:lnSpc>
              </a:pPr>
              <a:r>
                <a:rPr lang="en-US" sz="2000" dirty="0">
                  <a:solidFill>
                    <a:srgbClr val="555555"/>
                  </a:solidFill>
                  <a:latin typeface="DM Sans"/>
                  <a:ea typeface="DM Sans"/>
                  <a:cs typeface="DM Sans"/>
                  <a:sym typeface="DM Sans"/>
                </a:rPr>
                <a:t>How to know if a measure is consistent (reliable) and accurate (valid).</a:t>
              </a:r>
              <a:endParaRPr lang="en-US" sz="2000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2DD3E4E-08F9-0EF7-AE2A-A91C99D65011}"/>
              </a:ext>
            </a:extLst>
          </p:cNvPr>
          <p:cNvGrpSpPr/>
          <p:nvPr/>
        </p:nvGrpSpPr>
        <p:grpSpPr>
          <a:xfrm>
            <a:off x="838200" y="5015349"/>
            <a:ext cx="10515600" cy="819135"/>
            <a:chOff x="838200" y="4695309"/>
            <a:chExt cx="10515600" cy="81913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6FC817B-65A9-4D37-714C-6AE7B5DB6262}"/>
                </a:ext>
              </a:extLst>
            </p:cNvPr>
            <p:cNvSpPr txBox="1"/>
            <p:nvPr/>
          </p:nvSpPr>
          <p:spPr>
            <a:xfrm>
              <a:off x="838200" y="4806911"/>
              <a:ext cx="8077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005088"/>
                  </a:solidFill>
                  <a:latin typeface="Merriweather"/>
                  <a:ea typeface="Merriweather"/>
                  <a:cs typeface="Merriweather"/>
                  <a:sym typeface="Merriweather"/>
                </a:rPr>
                <a:t>4.4</a:t>
              </a:r>
              <a:endParaRPr lang="en-US" sz="2800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594A5E9-761A-515E-2473-3CB6150740B6}"/>
                </a:ext>
              </a:extLst>
            </p:cNvPr>
            <p:cNvSpPr txBox="1"/>
            <p:nvPr/>
          </p:nvSpPr>
          <p:spPr>
            <a:xfrm>
              <a:off x="1773936" y="4695309"/>
              <a:ext cx="9579864" cy="819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sz="2000" b="1" dirty="0">
                  <a:solidFill>
                    <a:srgbClr val="005088"/>
                  </a:solidFill>
                  <a:latin typeface="Merriweather"/>
                  <a:ea typeface="Merriweather"/>
                  <a:cs typeface="Merriweather"/>
                  <a:sym typeface="Merriweather"/>
                </a:rPr>
                <a:t>Scales of Measurement</a:t>
              </a:r>
              <a:endParaRPr lang="en-US" sz="2000" dirty="0"/>
            </a:p>
            <a:p>
              <a:pPr lvl="0">
                <a:lnSpc>
                  <a:spcPct val="150000"/>
                </a:lnSpc>
              </a:pPr>
              <a:r>
                <a:rPr lang="en-US" sz="2000" dirty="0">
                  <a:solidFill>
                    <a:srgbClr val="555555"/>
                  </a:solidFill>
                  <a:latin typeface="DM Sans"/>
                  <a:ea typeface="DM Sans"/>
                  <a:cs typeface="DM Sans"/>
                  <a:sym typeface="DM Sans"/>
                </a:rPr>
                <a:t>Learning the four scales (NOIR) and why they matter for data analysis.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452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6"/>
          <p:cNvSpPr txBox="1"/>
          <p:nvPr/>
        </p:nvSpPr>
        <p:spPr>
          <a:xfrm>
            <a:off x="571500" y="1488620"/>
            <a:ext cx="5550693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Reliability (Consistency)</a:t>
            </a:r>
            <a:endParaRPr sz="2400" dirty="0"/>
          </a:p>
        </p:txBody>
      </p:sp>
      <p:sp>
        <p:nvSpPr>
          <p:cNvPr id="269" name="Google Shape;269;p26"/>
          <p:cNvSpPr txBox="1"/>
          <p:nvPr/>
        </p:nvSpPr>
        <p:spPr>
          <a:xfrm>
            <a:off x="571500" y="1978564"/>
            <a:ext cx="5550692" cy="984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Does the measure produce the same, consistent results every time?</a:t>
            </a:r>
            <a:endParaRPr sz="2400" dirty="0"/>
          </a:p>
        </p:txBody>
      </p:sp>
      <p:sp>
        <p:nvSpPr>
          <p:cNvPr id="270" name="Google Shape;270;p26"/>
          <p:cNvSpPr txBox="1"/>
          <p:nvPr/>
        </p:nvSpPr>
        <p:spPr>
          <a:xfrm>
            <a:off x="571500" y="2880568"/>
            <a:ext cx="5524500" cy="984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Example:</a:t>
            </a:r>
            <a:r>
              <a:rPr lang="en-US" sz="2000" b="0" i="0" u="none" strike="noStrike" cap="none" dirty="0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 A thermometer that gives you the same reading twice in a row.</a:t>
            </a:r>
            <a:endParaRPr sz="2400" dirty="0"/>
          </a:p>
        </p:txBody>
      </p:sp>
      <p:sp>
        <p:nvSpPr>
          <p:cNvPr id="271" name="Google Shape;271;p26"/>
          <p:cNvSpPr txBox="1"/>
          <p:nvPr/>
        </p:nvSpPr>
        <p:spPr>
          <a:xfrm>
            <a:off x="571500" y="3882003"/>
            <a:ext cx="5550693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Validity (Accuracy)</a:t>
            </a:r>
            <a:endParaRPr sz="2400" dirty="0"/>
          </a:p>
        </p:txBody>
      </p:sp>
      <p:sp>
        <p:nvSpPr>
          <p:cNvPr id="272" name="Google Shape;272;p26"/>
          <p:cNvSpPr txBox="1"/>
          <p:nvPr/>
        </p:nvSpPr>
        <p:spPr>
          <a:xfrm>
            <a:off x="571500" y="4312890"/>
            <a:ext cx="5550693" cy="984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Does the measure *actually* measure the construct it's supposed to measure?</a:t>
            </a:r>
            <a:endParaRPr sz="2400" dirty="0"/>
          </a:p>
        </p:txBody>
      </p:sp>
      <p:sp>
        <p:nvSpPr>
          <p:cNvPr id="273" name="Google Shape;273;p26"/>
          <p:cNvSpPr txBox="1"/>
          <p:nvPr/>
        </p:nvSpPr>
        <p:spPr>
          <a:xfrm>
            <a:off x="571500" y="5473316"/>
            <a:ext cx="5524500" cy="984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Example:</a:t>
            </a:r>
            <a:r>
              <a:rPr lang="en-US" sz="2000" b="0" i="0" u="none" strike="noStrike" cap="none" dirty="0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 A thermometer that measures *temperature*, not humidity or air pressure.</a:t>
            </a:r>
            <a:endParaRPr sz="2400" dirty="0"/>
          </a:p>
        </p:txBody>
      </p:sp>
      <p:sp>
        <p:nvSpPr>
          <p:cNvPr id="275" name="Google Shape;275;p26"/>
          <p:cNvSpPr txBox="1"/>
          <p:nvPr/>
        </p:nvSpPr>
        <p:spPr>
          <a:xfrm>
            <a:off x="571500" y="571500"/>
            <a:ext cx="7430928" cy="803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 dirty="0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Does a Measure Work?</a:t>
            </a:r>
            <a:endParaRPr dirty="0"/>
          </a:p>
        </p:txBody>
      </p:sp>
      <p:pic>
        <p:nvPicPr>
          <p:cNvPr id="5122" name="Picture 2" descr="570+ Thousand Work Measure Royalty-Free Images, Stock Photos &amp; Pictures |  Shutterstock">
            <a:extLst>
              <a:ext uri="{FF2B5EF4-FFF2-40B4-BE49-F238E27FC236}">
                <a16:creationId xmlns:a16="http://schemas.microsoft.com/office/drawing/2014/main" id="{126CA1FB-D60C-A6E4-1908-0D07F1D6F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2335856"/>
            <a:ext cx="4953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Google Shape;280;p27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500" y="2093565"/>
            <a:ext cx="3492549" cy="33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27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49799" y="2093565"/>
            <a:ext cx="3492549" cy="33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27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28099" y="2093565"/>
            <a:ext cx="3492549" cy="333375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27"/>
          <p:cNvSpPr txBox="1"/>
          <p:nvPr/>
        </p:nvSpPr>
        <p:spPr>
          <a:xfrm>
            <a:off x="887521" y="3169890"/>
            <a:ext cx="2860357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Internal Consistency</a:t>
            </a:r>
            <a:endParaRPr/>
          </a:p>
        </p:txBody>
      </p:sp>
      <p:sp>
        <p:nvSpPr>
          <p:cNvPr id="284" name="Google Shape;284;p27"/>
          <p:cNvSpPr txBox="1"/>
          <p:nvPr/>
        </p:nvSpPr>
        <p:spPr>
          <a:xfrm>
            <a:off x="809625" y="3827115"/>
            <a:ext cx="3016299" cy="77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Do all the items on the scale measure the same thing? (Measured by **Cronbach's Alpha**).</a:t>
            </a:r>
            <a:endParaRPr/>
          </a:p>
        </p:txBody>
      </p:sp>
      <p:sp>
        <p:nvSpPr>
          <p:cNvPr id="285" name="Google Shape;285;p27"/>
          <p:cNvSpPr txBox="1"/>
          <p:nvPr/>
        </p:nvSpPr>
        <p:spPr>
          <a:xfrm>
            <a:off x="4565808" y="3169890"/>
            <a:ext cx="3060382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Test-Retest Reliability</a:t>
            </a:r>
            <a:endParaRPr/>
          </a:p>
        </p:txBody>
      </p:sp>
      <p:sp>
        <p:nvSpPr>
          <p:cNvPr id="286" name="Google Shape;286;p27"/>
          <p:cNvSpPr txBox="1"/>
          <p:nvPr/>
        </p:nvSpPr>
        <p:spPr>
          <a:xfrm>
            <a:off x="4587924" y="3827115"/>
            <a:ext cx="3016299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If you take the test today and again next week, do you get a similar score?</a:t>
            </a:r>
            <a:endParaRPr/>
          </a:p>
        </p:txBody>
      </p:sp>
      <p:sp>
        <p:nvSpPr>
          <p:cNvPr id="287" name="Google Shape;287;p27"/>
          <p:cNvSpPr txBox="1"/>
          <p:nvPr/>
        </p:nvSpPr>
        <p:spPr>
          <a:xfrm>
            <a:off x="8354109" y="3169890"/>
            <a:ext cx="304038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Inter-Rater Reliability</a:t>
            </a:r>
            <a:endParaRPr/>
          </a:p>
        </p:txBody>
      </p:sp>
      <p:sp>
        <p:nvSpPr>
          <p:cNvPr id="288" name="Google Shape;288;p27"/>
          <p:cNvSpPr txBox="1"/>
          <p:nvPr/>
        </p:nvSpPr>
        <p:spPr>
          <a:xfrm>
            <a:off x="8366224" y="3827115"/>
            <a:ext cx="3016299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If two observers are rating the same behavior, do their scores agree?</a:t>
            </a:r>
            <a:endParaRPr/>
          </a:p>
        </p:txBody>
      </p:sp>
      <p:pic>
        <p:nvPicPr>
          <p:cNvPr id="289" name="Google Shape;289;p27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089100" y="2436465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27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895975" y="2436465"/>
            <a:ext cx="40005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27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588549" y="2436465"/>
            <a:ext cx="5715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27"/>
          <p:cNvSpPr txBox="1"/>
          <p:nvPr/>
        </p:nvSpPr>
        <p:spPr>
          <a:xfrm>
            <a:off x="571500" y="571500"/>
            <a:ext cx="11601450" cy="66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Checking for Reliability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p28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500" y="2093565"/>
            <a:ext cx="3492549" cy="33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28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49799" y="2093565"/>
            <a:ext cx="3492549" cy="33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28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28099" y="2093565"/>
            <a:ext cx="3492549" cy="3333750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28"/>
          <p:cNvSpPr txBox="1"/>
          <p:nvPr/>
        </p:nvSpPr>
        <p:spPr>
          <a:xfrm>
            <a:off x="1067544" y="3169890"/>
            <a:ext cx="2500312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Construct Validity</a:t>
            </a:r>
            <a:endParaRPr/>
          </a:p>
        </p:txBody>
      </p:sp>
      <p:sp>
        <p:nvSpPr>
          <p:cNvPr id="301" name="Google Shape;301;p28"/>
          <p:cNvSpPr txBox="1"/>
          <p:nvPr/>
        </p:nvSpPr>
        <p:spPr>
          <a:xfrm>
            <a:off x="809625" y="3827115"/>
            <a:ext cx="3016299" cy="77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Does the scale correlate with *other* scales in ways that make sense? (Convergent &amp; Discriminant)</a:t>
            </a:r>
            <a:endParaRPr/>
          </a:p>
        </p:txBody>
      </p:sp>
      <p:sp>
        <p:nvSpPr>
          <p:cNvPr id="302" name="Google Shape;302;p28"/>
          <p:cNvSpPr txBox="1"/>
          <p:nvPr/>
        </p:nvSpPr>
        <p:spPr>
          <a:xfrm>
            <a:off x="4895850" y="3169890"/>
            <a:ext cx="24003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Criterion Validity</a:t>
            </a:r>
            <a:endParaRPr/>
          </a:p>
        </p:txBody>
      </p:sp>
      <p:sp>
        <p:nvSpPr>
          <p:cNvPr id="303" name="Google Shape;303;p28"/>
          <p:cNvSpPr txBox="1"/>
          <p:nvPr/>
        </p:nvSpPr>
        <p:spPr>
          <a:xfrm>
            <a:off x="4587924" y="3827115"/>
            <a:ext cx="3016299" cy="77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Does the scale predict real-world outcomes? (e.g., GAD-7 score predicts disability days).</a:t>
            </a:r>
            <a:endParaRPr/>
          </a:p>
        </p:txBody>
      </p:sp>
      <p:sp>
        <p:nvSpPr>
          <p:cNvPr id="304" name="Google Shape;304;p28"/>
          <p:cNvSpPr txBox="1"/>
          <p:nvPr/>
        </p:nvSpPr>
        <p:spPr>
          <a:xfrm>
            <a:off x="8290816" y="3169890"/>
            <a:ext cx="3167114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Content &amp; Face Validity</a:t>
            </a:r>
            <a:endParaRPr/>
          </a:p>
        </p:txBody>
      </p:sp>
      <p:sp>
        <p:nvSpPr>
          <p:cNvPr id="305" name="Google Shape;305;p28"/>
          <p:cNvSpPr txBox="1"/>
          <p:nvPr/>
        </p:nvSpPr>
        <p:spPr>
          <a:xfrm>
            <a:off x="8366224" y="4170015"/>
            <a:ext cx="3016299" cy="77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Does the scale cover all facets of the construct? Does it *look* like it's measuring the right thing?</a:t>
            </a:r>
            <a:endParaRPr/>
          </a:p>
        </p:txBody>
      </p:sp>
      <p:pic>
        <p:nvPicPr>
          <p:cNvPr id="306" name="Google Shape;306;p28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089100" y="2436465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28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867400" y="2436465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28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17124" y="2436465"/>
            <a:ext cx="51435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28"/>
          <p:cNvSpPr txBox="1"/>
          <p:nvPr/>
        </p:nvSpPr>
        <p:spPr>
          <a:xfrm>
            <a:off x="571500" y="571500"/>
            <a:ext cx="11601450" cy="66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Checking for Validity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314;p29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9"/>
          <p:cNvSpPr txBox="1"/>
          <p:nvPr/>
        </p:nvSpPr>
        <p:spPr>
          <a:xfrm>
            <a:off x="3890724" y="2590800"/>
            <a:ext cx="4410551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Module 4.4</a:t>
            </a:r>
            <a:endParaRPr/>
          </a:p>
        </p:txBody>
      </p:sp>
      <p:sp>
        <p:nvSpPr>
          <p:cNvPr id="316" name="Google Shape;316;p29"/>
          <p:cNvSpPr txBox="1"/>
          <p:nvPr/>
        </p:nvSpPr>
        <p:spPr>
          <a:xfrm>
            <a:off x="3117272" y="3600450"/>
            <a:ext cx="581890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 dirty="0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Scales of Measurement</a:t>
            </a:r>
            <a:endParaRPr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97830"/>
            <a:ext cx="12192000" cy="1488281"/>
          </a:xfrm>
          <a:prstGeom prst="rect">
            <a:avLst/>
          </a:prstGeom>
          <a:solidFill>
            <a:srgbClr val="2E4053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3" name="Text 1"/>
          <p:cNvSpPr/>
          <p:nvPr/>
        </p:nvSpPr>
        <p:spPr>
          <a:xfrm>
            <a:off x="304800" y="402630"/>
            <a:ext cx="11814048" cy="3198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20"/>
              </a:lnSpc>
            </a:pPr>
            <a:r>
              <a:rPr lang="en-US" b="1" dirty="0">
                <a:solidFill>
                  <a:srgbClr val="5DADE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MODULE 4.4</a:t>
            </a: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304800" y="824111"/>
            <a:ext cx="6645403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600"/>
              </a:lnSpc>
              <a:spcBef>
                <a:spcPts val="800"/>
              </a:spcBef>
            </a:pPr>
            <a:r>
              <a:rPr lang="en-US" sz="3600" b="1" dirty="0">
                <a:solidFill>
                  <a:srgbClr val="F4F6F6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Scales of Measurement: NOIR</a:t>
            </a:r>
            <a:endParaRPr lang="en-US" sz="3600" dirty="0"/>
          </a:p>
        </p:txBody>
      </p:sp>
      <p:sp>
        <p:nvSpPr>
          <p:cNvPr id="5" name="Text 3"/>
          <p:cNvSpPr/>
          <p:nvPr/>
        </p:nvSpPr>
        <p:spPr>
          <a:xfrm>
            <a:off x="304800" y="2094111"/>
            <a:ext cx="11582400" cy="809824"/>
          </a:xfrm>
          <a:prstGeom prst="rect">
            <a:avLst/>
          </a:prstGeom>
          <a:solidFill>
            <a:srgbClr val="F4F6F6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6" name="Shape 4"/>
          <p:cNvSpPr/>
          <p:nvPr/>
        </p:nvSpPr>
        <p:spPr>
          <a:xfrm>
            <a:off x="330200" y="2094111"/>
            <a:ext cx="0" cy="809824"/>
          </a:xfrm>
          <a:prstGeom prst="line">
            <a:avLst/>
          </a:prstGeom>
          <a:noFill/>
          <a:ln w="38100">
            <a:solidFill>
              <a:srgbClr val="5DADE2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7" name="Text 5"/>
          <p:cNvSpPr/>
          <p:nvPr/>
        </p:nvSpPr>
        <p:spPr>
          <a:xfrm>
            <a:off x="457200" y="2195712"/>
            <a:ext cx="11554968" cy="284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40"/>
              </a:lnSpc>
            </a:pPr>
            <a:r>
              <a:rPr lang="en-US" sz="1600" b="1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Nominal - Categories only</a:t>
            </a:r>
            <a:endParaRPr lang="en-US" sz="1600" dirty="0"/>
          </a:p>
        </p:txBody>
      </p:sp>
      <p:sp>
        <p:nvSpPr>
          <p:cNvPr id="8" name="Text 6"/>
          <p:cNvSpPr/>
          <p:nvPr/>
        </p:nvSpPr>
        <p:spPr>
          <a:xfrm>
            <a:off x="457200" y="2520554"/>
            <a:ext cx="11554968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  <a:spcBef>
                <a:spcPts val="320"/>
              </a:spcBef>
              <a:spcAft>
                <a:spcPts val="400"/>
              </a:spcAft>
            </a:pPr>
            <a:r>
              <a:rPr lang="en-US" sz="1300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Gender, major, ethnicity</a:t>
            </a:r>
            <a:endParaRPr lang="en-US" sz="1300" dirty="0"/>
          </a:p>
        </p:txBody>
      </p:sp>
      <p:sp>
        <p:nvSpPr>
          <p:cNvPr id="9" name="Text 7"/>
          <p:cNvSpPr/>
          <p:nvPr/>
        </p:nvSpPr>
        <p:spPr>
          <a:xfrm>
            <a:off x="304800" y="3046016"/>
            <a:ext cx="11582400" cy="809824"/>
          </a:xfrm>
          <a:prstGeom prst="rect">
            <a:avLst/>
          </a:prstGeom>
          <a:solidFill>
            <a:srgbClr val="F4F6F6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0" name="Shape 8"/>
          <p:cNvSpPr/>
          <p:nvPr/>
        </p:nvSpPr>
        <p:spPr>
          <a:xfrm>
            <a:off x="330200" y="3046016"/>
            <a:ext cx="0" cy="809824"/>
          </a:xfrm>
          <a:prstGeom prst="line">
            <a:avLst/>
          </a:prstGeom>
          <a:noFill/>
          <a:ln w="38100">
            <a:solidFill>
              <a:srgbClr val="5DADE2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11" name="Text 9"/>
          <p:cNvSpPr/>
          <p:nvPr/>
        </p:nvSpPr>
        <p:spPr>
          <a:xfrm>
            <a:off x="457200" y="3147617"/>
            <a:ext cx="11554968" cy="284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40"/>
              </a:lnSpc>
            </a:pPr>
            <a:r>
              <a:rPr lang="en-US" sz="1600" b="1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Ordinal - Order matters</a:t>
            </a:r>
            <a:endParaRPr lang="en-US" sz="1600" dirty="0"/>
          </a:p>
        </p:txBody>
      </p:sp>
      <p:sp>
        <p:nvSpPr>
          <p:cNvPr id="12" name="Text 10"/>
          <p:cNvSpPr/>
          <p:nvPr/>
        </p:nvSpPr>
        <p:spPr>
          <a:xfrm>
            <a:off x="457200" y="3472458"/>
            <a:ext cx="11554968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  <a:spcBef>
                <a:spcPts val="320"/>
              </a:spcBef>
              <a:spcAft>
                <a:spcPts val="400"/>
              </a:spcAft>
            </a:pPr>
            <a:r>
              <a:rPr lang="en-US" sz="1300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Likert scales, education level</a:t>
            </a:r>
            <a:endParaRPr lang="en-US" sz="1300" dirty="0"/>
          </a:p>
        </p:txBody>
      </p:sp>
      <p:sp>
        <p:nvSpPr>
          <p:cNvPr id="13" name="Text 11"/>
          <p:cNvSpPr/>
          <p:nvPr/>
        </p:nvSpPr>
        <p:spPr>
          <a:xfrm>
            <a:off x="304800" y="3997920"/>
            <a:ext cx="11582400" cy="809824"/>
          </a:xfrm>
          <a:prstGeom prst="rect">
            <a:avLst/>
          </a:prstGeom>
          <a:solidFill>
            <a:srgbClr val="F4F6F6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4" name="Shape 12"/>
          <p:cNvSpPr/>
          <p:nvPr/>
        </p:nvSpPr>
        <p:spPr>
          <a:xfrm>
            <a:off x="330200" y="3997920"/>
            <a:ext cx="0" cy="809824"/>
          </a:xfrm>
          <a:prstGeom prst="line">
            <a:avLst/>
          </a:prstGeom>
          <a:noFill/>
          <a:ln w="38100">
            <a:solidFill>
              <a:srgbClr val="5DADE2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15" name="Text 13"/>
          <p:cNvSpPr/>
          <p:nvPr/>
        </p:nvSpPr>
        <p:spPr>
          <a:xfrm>
            <a:off x="457200" y="4099521"/>
            <a:ext cx="11554968" cy="284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40"/>
              </a:lnSpc>
            </a:pPr>
            <a:r>
              <a:rPr lang="en-US" sz="1600" b="1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Interval - Equal intervals</a:t>
            </a:r>
            <a:endParaRPr lang="en-US" sz="1600" dirty="0"/>
          </a:p>
        </p:txBody>
      </p:sp>
      <p:sp>
        <p:nvSpPr>
          <p:cNvPr id="16" name="Text 14"/>
          <p:cNvSpPr/>
          <p:nvPr/>
        </p:nvSpPr>
        <p:spPr>
          <a:xfrm>
            <a:off x="457200" y="4424363"/>
            <a:ext cx="11554968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  <a:spcBef>
                <a:spcPts val="320"/>
              </a:spcBef>
              <a:spcAft>
                <a:spcPts val="400"/>
              </a:spcAft>
            </a:pPr>
            <a:r>
              <a:rPr lang="en-US" sz="1300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IQ scores, GAD-7 total</a:t>
            </a:r>
            <a:endParaRPr lang="en-US" sz="1300" dirty="0"/>
          </a:p>
        </p:txBody>
      </p:sp>
      <p:sp>
        <p:nvSpPr>
          <p:cNvPr id="17" name="Text 15"/>
          <p:cNvSpPr/>
          <p:nvPr/>
        </p:nvSpPr>
        <p:spPr>
          <a:xfrm>
            <a:off x="304800" y="4949825"/>
            <a:ext cx="11582400" cy="809824"/>
          </a:xfrm>
          <a:prstGeom prst="rect">
            <a:avLst/>
          </a:prstGeom>
          <a:solidFill>
            <a:srgbClr val="F4F6F6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8" name="Shape 16"/>
          <p:cNvSpPr/>
          <p:nvPr/>
        </p:nvSpPr>
        <p:spPr>
          <a:xfrm>
            <a:off x="330200" y="4949825"/>
            <a:ext cx="0" cy="809824"/>
          </a:xfrm>
          <a:prstGeom prst="line">
            <a:avLst/>
          </a:prstGeom>
          <a:noFill/>
          <a:ln w="38100">
            <a:solidFill>
              <a:srgbClr val="5DADE2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19" name="Text 17"/>
          <p:cNvSpPr/>
          <p:nvPr/>
        </p:nvSpPr>
        <p:spPr>
          <a:xfrm>
            <a:off x="457200" y="5051426"/>
            <a:ext cx="11554968" cy="284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40"/>
              </a:lnSpc>
            </a:pPr>
            <a:r>
              <a:rPr lang="en-US" sz="1600" b="1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Ratio - True zero point</a:t>
            </a:r>
            <a:endParaRPr lang="en-US" sz="1600" dirty="0"/>
          </a:p>
        </p:txBody>
      </p:sp>
      <p:sp>
        <p:nvSpPr>
          <p:cNvPr id="20" name="Text 18"/>
          <p:cNvSpPr/>
          <p:nvPr/>
        </p:nvSpPr>
        <p:spPr>
          <a:xfrm>
            <a:off x="457200" y="5376267"/>
            <a:ext cx="11554968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  <a:spcBef>
                <a:spcPts val="320"/>
              </a:spcBef>
              <a:spcAft>
                <a:spcPts val="400"/>
              </a:spcAft>
            </a:pPr>
            <a:r>
              <a:rPr lang="en-US" sz="1300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Age, height, reaction time</a:t>
            </a:r>
            <a:endParaRPr lang="en-US" sz="1300" dirty="0"/>
          </a:p>
        </p:txBody>
      </p:sp>
      <p:sp>
        <p:nvSpPr>
          <p:cNvPr id="21" name="Text 19"/>
          <p:cNvSpPr/>
          <p:nvPr/>
        </p:nvSpPr>
        <p:spPr>
          <a:xfrm>
            <a:off x="304800" y="6003329"/>
            <a:ext cx="11582400" cy="655240"/>
          </a:xfrm>
          <a:prstGeom prst="roundRect">
            <a:avLst>
              <a:gd name="adj" fmla="val 15506"/>
            </a:avLst>
          </a:prstGeom>
          <a:solidFill>
            <a:srgbClr val="5DADE2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22" name="Text 20"/>
          <p:cNvSpPr/>
          <p:nvPr/>
        </p:nvSpPr>
        <p:spPr>
          <a:xfrm>
            <a:off x="508000" y="6206529"/>
            <a:ext cx="11399520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60"/>
              </a:lnSpc>
            </a:pPr>
            <a:r>
              <a:rPr lang="en-US" sz="14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Scale type determines statistical analyses</a:t>
            </a:r>
            <a:endParaRPr lang="en-US" sz="1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" name="Google Shape;328;p31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4125" y="1617315"/>
            <a:ext cx="5286375" cy="4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31"/>
          <p:cNvSpPr txBox="1"/>
          <p:nvPr/>
        </p:nvSpPr>
        <p:spPr>
          <a:xfrm>
            <a:off x="571500" y="1738758"/>
            <a:ext cx="5550693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Your Task (in SPSS)</a:t>
            </a:r>
            <a:endParaRPr/>
          </a:p>
        </p:txBody>
      </p:sp>
      <p:sp>
        <p:nvSpPr>
          <p:cNvPr id="331" name="Google Shape;331;p31"/>
          <p:cNvSpPr txBox="1"/>
          <p:nvPr/>
        </p:nvSpPr>
        <p:spPr>
          <a:xfrm>
            <a:off x="847725" y="2235011"/>
            <a:ext cx="10477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1.</a:t>
            </a:r>
            <a:endParaRPr/>
          </a:p>
        </p:txBody>
      </p:sp>
      <p:sp>
        <p:nvSpPr>
          <p:cNvPr id="332" name="Google Shape;332;p31"/>
          <p:cNvSpPr txBox="1"/>
          <p:nvPr/>
        </p:nvSpPr>
        <p:spPr>
          <a:xfrm>
            <a:off x="952500" y="2234058"/>
            <a:ext cx="4905375" cy="33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477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Open the Chapter 4 data file.</a:t>
            </a:r>
            <a:endParaRPr/>
          </a:p>
        </p:txBody>
      </p:sp>
      <p:sp>
        <p:nvSpPr>
          <p:cNvPr id="333" name="Google Shape;333;p31"/>
          <p:cNvSpPr txBox="1"/>
          <p:nvPr/>
        </p:nvSpPr>
        <p:spPr>
          <a:xfrm>
            <a:off x="790575" y="2713047"/>
            <a:ext cx="16192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2.</a:t>
            </a:r>
            <a:endParaRPr/>
          </a:p>
        </p:txBody>
      </p:sp>
      <p:sp>
        <p:nvSpPr>
          <p:cNvPr id="334" name="Google Shape;334;p31"/>
          <p:cNvSpPr txBox="1"/>
          <p:nvPr/>
        </p:nvSpPr>
        <p:spPr>
          <a:xfrm>
            <a:off x="952500" y="2712094"/>
            <a:ext cx="4905375" cy="33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92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Click the **"Variable View"** tab at the bottom.</a:t>
            </a:r>
            <a:endParaRPr/>
          </a:p>
        </p:txBody>
      </p:sp>
      <p:sp>
        <p:nvSpPr>
          <p:cNvPr id="335" name="Google Shape;335;p31"/>
          <p:cNvSpPr txBox="1"/>
          <p:nvPr/>
        </p:nvSpPr>
        <p:spPr>
          <a:xfrm>
            <a:off x="790575" y="3191083"/>
            <a:ext cx="16192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3.</a:t>
            </a:r>
            <a:endParaRPr/>
          </a:p>
        </p:txBody>
      </p:sp>
      <p:sp>
        <p:nvSpPr>
          <p:cNvPr id="336" name="Google Shape;336;p31"/>
          <p:cNvSpPr txBox="1"/>
          <p:nvPr/>
        </p:nvSpPr>
        <p:spPr>
          <a:xfrm>
            <a:off x="952500" y="3190130"/>
            <a:ext cx="4905375" cy="33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92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Find the **"Measure"** column.</a:t>
            </a:r>
            <a:endParaRPr/>
          </a:p>
        </p:txBody>
      </p:sp>
      <p:sp>
        <p:nvSpPr>
          <p:cNvPr id="337" name="Google Shape;337;p31"/>
          <p:cNvSpPr txBox="1"/>
          <p:nvPr/>
        </p:nvSpPr>
        <p:spPr>
          <a:xfrm>
            <a:off x="790575" y="3697694"/>
            <a:ext cx="16192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4.</a:t>
            </a:r>
            <a:endParaRPr/>
          </a:p>
        </p:txBody>
      </p:sp>
      <p:sp>
        <p:nvSpPr>
          <p:cNvPr id="338" name="Google Shape;338;p31"/>
          <p:cNvSpPr txBox="1"/>
          <p:nvPr/>
        </p:nvSpPr>
        <p:spPr>
          <a:xfrm>
            <a:off x="952500" y="3696741"/>
            <a:ext cx="4905375" cy="611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92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For each demographic variable, set the correct scale:</a:t>
            </a:r>
            <a:endParaRPr/>
          </a:p>
        </p:txBody>
      </p:sp>
      <p:sp>
        <p:nvSpPr>
          <p:cNvPr id="339" name="Google Shape;339;p31"/>
          <p:cNvSpPr txBox="1"/>
          <p:nvPr/>
        </p:nvSpPr>
        <p:spPr>
          <a:xfrm>
            <a:off x="1114425" y="4339441"/>
            <a:ext cx="12382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○</a:t>
            </a:r>
            <a:endParaRPr/>
          </a:p>
        </p:txBody>
      </p:sp>
      <p:sp>
        <p:nvSpPr>
          <p:cNvPr id="340" name="Google Shape;340;p31"/>
          <p:cNvSpPr txBox="1"/>
          <p:nvPr/>
        </p:nvSpPr>
        <p:spPr>
          <a:xfrm>
            <a:off x="1238250" y="4338488"/>
            <a:ext cx="4619625" cy="33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382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`Gender` = **Nominal**</a:t>
            </a:r>
            <a:endParaRPr/>
          </a:p>
        </p:txBody>
      </p:sp>
      <p:sp>
        <p:nvSpPr>
          <p:cNvPr id="341" name="Google Shape;341;p31"/>
          <p:cNvSpPr txBox="1"/>
          <p:nvPr/>
        </p:nvSpPr>
        <p:spPr>
          <a:xfrm>
            <a:off x="1114425" y="4817477"/>
            <a:ext cx="12382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○</a:t>
            </a:r>
            <a:endParaRPr/>
          </a:p>
        </p:txBody>
      </p:sp>
      <p:sp>
        <p:nvSpPr>
          <p:cNvPr id="342" name="Google Shape;342;p31"/>
          <p:cNvSpPr txBox="1"/>
          <p:nvPr/>
        </p:nvSpPr>
        <p:spPr>
          <a:xfrm>
            <a:off x="1238250" y="4816524"/>
            <a:ext cx="4619625" cy="33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382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`Education` = **Ordinal**</a:t>
            </a:r>
            <a:endParaRPr/>
          </a:p>
        </p:txBody>
      </p:sp>
      <p:sp>
        <p:nvSpPr>
          <p:cNvPr id="343" name="Google Shape;343;p31"/>
          <p:cNvSpPr txBox="1"/>
          <p:nvPr/>
        </p:nvSpPr>
        <p:spPr>
          <a:xfrm>
            <a:off x="1114425" y="5295513"/>
            <a:ext cx="12382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○</a:t>
            </a:r>
            <a:endParaRPr/>
          </a:p>
        </p:txBody>
      </p:sp>
      <p:sp>
        <p:nvSpPr>
          <p:cNvPr id="344" name="Google Shape;344;p31"/>
          <p:cNvSpPr txBox="1"/>
          <p:nvPr/>
        </p:nvSpPr>
        <p:spPr>
          <a:xfrm>
            <a:off x="1238250" y="5294560"/>
            <a:ext cx="4619625" cy="33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382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`Age` = **Scale** (Interval/Ratio)</a:t>
            </a:r>
            <a:endParaRPr/>
          </a:p>
        </p:txBody>
      </p:sp>
      <p:sp>
        <p:nvSpPr>
          <p:cNvPr id="345" name="Google Shape;345;p31"/>
          <p:cNvSpPr txBox="1"/>
          <p:nvPr/>
        </p:nvSpPr>
        <p:spPr>
          <a:xfrm>
            <a:off x="571500" y="571500"/>
            <a:ext cx="8571071" cy="66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Activity 4.4: Classify Variables</a:t>
            </a:r>
            <a:endParaRPr/>
          </a:p>
        </p:txBody>
      </p:sp>
      <p:pic>
        <p:nvPicPr>
          <p:cNvPr id="4" name="Picture 3" descr="Data Science">
            <a:extLst>
              <a:ext uri="{FF2B5EF4-FFF2-40B4-BE49-F238E27FC236}">
                <a16:creationId xmlns:a16="http://schemas.microsoft.com/office/drawing/2014/main" id="{61A0D680-E7D3-B76A-ED8F-7B32C52CE8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6845" y="1909234"/>
            <a:ext cx="3822700" cy="3794477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" name="Google Shape;351;p32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0" y="0"/>
            <a:ext cx="6096000" cy="7365206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32"/>
          <p:cNvSpPr txBox="1"/>
          <p:nvPr/>
        </p:nvSpPr>
        <p:spPr>
          <a:xfrm>
            <a:off x="571500" y="571500"/>
            <a:ext cx="5200650" cy="132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Chapter 4 Summary</a:t>
            </a:r>
            <a:endParaRPr/>
          </a:p>
        </p:txBody>
      </p:sp>
      <p:sp>
        <p:nvSpPr>
          <p:cNvPr id="353" name="Google Shape;353;p32"/>
          <p:cNvSpPr txBox="1"/>
          <p:nvPr/>
        </p:nvSpPr>
        <p:spPr>
          <a:xfrm>
            <a:off x="781050" y="2241113"/>
            <a:ext cx="76200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•</a:t>
            </a:r>
            <a:endParaRPr/>
          </a:p>
        </p:txBody>
      </p:sp>
      <p:sp>
        <p:nvSpPr>
          <p:cNvPr id="354" name="Google Shape;354;p32"/>
          <p:cNvSpPr txBox="1"/>
          <p:nvPr/>
        </p:nvSpPr>
        <p:spPr>
          <a:xfrm>
            <a:off x="857250" y="2240160"/>
            <a:ext cx="4667250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20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Bad measurement can have serious real-world consequences.</a:t>
            </a:r>
            <a:endParaRPr/>
          </a:p>
        </p:txBody>
      </p:sp>
      <p:sp>
        <p:nvSpPr>
          <p:cNvPr id="355" name="Google Shape;355;p32"/>
          <p:cNvSpPr txBox="1"/>
          <p:nvPr/>
        </p:nvSpPr>
        <p:spPr>
          <a:xfrm>
            <a:off x="781050" y="3054310"/>
            <a:ext cx="76200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•</a:t>
            </a:r>
            <a:endParaRPr/>
          </a:p>
        </p:txBody>
      </p:sp>
      <p:sp>
        <p:nvSpPr>
          <p:cNvPr id="356" name="Google Shape;356;p32"/>
          <p:cNvSpPr txBox="1"/>
          <p:nvPr/>
        </p:nvSpPr>
        <p:spPr>
          <a:xfrm>
            <a:off x="857250" y="3053357"/>
            <a:ext cx="4667250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20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Good measurement uses **scales** (multiple items) to create an **operational definition**.</a:t>
            </a:r>
            <a:endParaRPr/>
          </a:p>
        </p:txBody>
      </p:sp>
      <p:sp>
        <p:nvSpPr>
          <p:cNvPr id="357" name="Google Shape;357;p32"/>
          <p:cNvSpPr txBox="1"/>
          <p:nvPr/>
        </p:nvSpPr>
        <p:spPr>
          <a:xfrm>
            <a:off x="781050" y="3867507"/>
            <a:ext cx="76200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•</a:t>
            </a:r>
            <a:endParaRPr/>
          </a:p>
        </p:txBody>
      </p:sp>
      <p:sp>
        <p:nvSpPr>
          <p:cNvPr id="358" name="Google Shape;358;p32"/>
          <p:cNvSpPr txBox="1"/>
          <p:nvPr/>
        </p:nvSpPr>
        <p:spPr>
          <a:xfrm>
            <a:off x="857250" y="3866554"/>
            <a:ext cx="4667250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20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We must test our scales for **reliability** (consistency) and **validity** (accuracy).</a:t>
            </a:r>
            <a:endParaRPr/>
          </a:p>
        </p:txBody>
      </p:sp>
      <p:sp>
        <p:nvSpPr>
          <p:cNvPr id="359" name="Google Shape;359;p32"/>
          <p:cNvSpPr txBox="1"/>
          <p:nvPr/>
        </p:nvSpPr>
        <p:spPr>
          <a:xfrm>
            <a:off x="781050" y="4680704"/>
            <a:ext cx="76200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•</a:t>
            </a:r>
            <a:endParaRPr/>
          </a:p>
        </p:txBody>
      </p:sp>
      <p:sp>
        <p:nvSpPr>
          <p:cNvPr id="360" name="Google Shape;360;p32"/>
          <p:cNvSpPr txBox="1"/>
          <p:nvPr/>
        </p:nvSpPr>
        <p:spPr>
          <a:xfrm>
            <a:off x="857250" y="4679751"/>
            <a:ext cx="4667250" cy="1005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20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The **scale of measurement (NOIR)** determines which statistical analyses you can use.</a:t>
            </a:r>
            <a:endParaRPr/>
          </a:p>
        </p:txBody>
      </p:sp>
      <p:sp>
        <p:nvSpPr>
          <p:cNvPr id="361" name="Google Shape;361;p32"/>
          <p:cNvSpPr txBox="1"/>
          <p:nvPr/>
        </p:nvSpPr>
        <p:spPr>
          <a:xfrm>
            <a:off x="781050" y="5829061"/>
            <a:ext cx="76200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•</a:t>
            </a:r>
            <a:endParaRPr/>
          </a:p>
        </p:txBody>
      </p:sp>
      <p:sp>
        <p:nvSpPr>
          <p:cNvPr id="362" name="Google Shape;362;p32"/>
          <p:cNvSpPr txBox="1"/>
          <p:nvPr/>
        </p:nvSpPr>
        <p:spPr>
          <a:xfrm>
            <a:off x="857250" y="5828109"/>
            <a:ext cx="4667250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20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**Good science begins with good measurement.**</a:t>
            </a:r>
            <a:endParaRPr/>
          </a:p>
        </p:txBody>
      </p:sp>
      <p:pic>
        <p:nvPicPr>
          <p:cNvPr id="363" name="Google Shape;363;p32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67500" y="1301353"/>
            <a:ext cx="4953000" cy="476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Summary Images – Browse 215,191 Stock Photos, Vectors, and Video | Adobe  Stock">
            <a:extLst>
              <a:ext uri="{FF2B5EF4-FFF2-40B4-BE49-F238E27FC236}">
                <a16:creationId xmlns:a16="http://schemas.microsoft.com/office/drawing/2014/main" id="{0A8745C0-7561-3267-A577-05B305EF01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2213" y="1972500"/>
            <a:ext cx="5743575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33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33"/>
          <p:cNvSpPr txBox="1"/>
          <p:nvPr/>
        </p:nvSpPr>
        <p:spPr>
          <a:xfrm>
            <a:off x="571500" y="2905125"/>
            <a:ext cx="11601450" cy="104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Questions?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414AA-9363-3173-179F-50C815363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Why Measurement Matters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48B02-889D-5005-0B4A-1E88E7D00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5DADE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"Nearly Half of Black Americans Don't Think It's Okay to Be White” – Rasmussen Reports, 2023 Poll</a:t>
            </a:r>
          </a:p>
          <a:p>
            <a:endParaRPr lang="en-US" b="1" dirty="0">
              <a:solidFill>
                <a:srgbClr val="5DADE2"/>
              </a:solidFill>
              <a:latin typeface="Arial" pitchFamily="34" charset="0"/>
              <a:cs typeface="Arial" pitchFamily="34" charset="-120"/>
            </a:endParaRPr>
          </a:p>
          <a:p>
            <a:r>
              <a:rPr lang="en-US" sz="2400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poll spread rapidly, fueling heated debates about racial divisions</a:t>
            </a:r>
          </a:p>
          <a:p>
            <a:endParaRPr lang="en-US" sz="2400" dirty="0">
              <a:solidFill>
                <a:srgbClr val="1C2833"/>
              </a:solidFill>
              <a:latin typeface="Arial" pitchFamily="34" charset="0"/>
              <a:cs typeface="Arial" pitchFamily="34" charset="-120"/>
            </a:endParaRPr>
          </a:p>
          <a:p>
            <a:r>
              <a:rPr lang="en-US" sz="2400" dirty="0">
                <a:solidFill>
                  <a:srgbClr val="1C2833"/>
                </a:solidFill>
                <a:latin typeface="Arial" pitchFamily="34" charset="0"/>
                <a:cs typeface="Arial" pitchFamily="34" charset="-120"/>
              </a:rPr>
              <a:t>Scott Adams, creator of the </a:t>
            </a:r>
            <a:r>
              <a:rPr lang="en-US" sz="2400" i="1" dirty="0">
                <a:solidFill>
                  <a:srgbClr val="1C2833"/>
                </a:solidFill>
                <a:latin typeface="Arial" pitchFamily="34" charset="0"/>
                <a:cs typeface="Arial" pitchFamily="34" charset="-120"/>
              </a:rPr>
              <a:t>Dilbert</a:t>
            </a:r>
            <a:r>
              <a:rPr lang="en-US" sz="2400" dirty="0">
                <a:solidFill>
                  <a:srgbClr val="1C2833"/>
                </a:solidFill>
                <a:latin typeface="Arial" pitchFamily="34" charset="0"/>
                <a:cs typeface="Arial" pitchFamily="34" charset="-120"/>
              </a:rPr>
              <a:t> cartoon, said, “If nearly half of all Blacks are not okay with White people…that’s a hate group. And, I don’t want to have anything to do with them.”</a:t>
            </a:r>
          </a:p>
          <a:p>
            <a:endParaRPr lang="en-US" sz="2400" dirty="0">
              <a:solidFill>
                <a:srgbClr val="1C2833"/>
              </a:solidFill>
              <a:latin typeface="Arial" pitchFamily="34" charset="0"/>
              <a:cs typeface="Arial" pitchFamily="34" charset="-120"/>
            </a:endParaRPr>
          </a:p>
          <a:p>
            <a:r>
              <a:rPr lang="en-US" sz="2400" b="1" dirty="0">
                <a:solidFill>
                  <a:srgbClr val="2E405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problem: The question didn't measure what it claimed to measure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73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6BAB0-84DC-E58B-1A23-9B79E004D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5088"/>
                </a:solidFill>
                <a:latin typeface="Merriweather" panose="00000500000000000000" pitchFamily="2" charset="0"/>
              </a:rPr>
              <a:t>Follow Up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EDBE6-5DA0-DD50-5E50-C12CC333F1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rgbClr val="005088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b="1" u="sng" dirty="0">
                <a:solidFill>
                  <a:srgbClr val="FFC000"/>
                </a:solidFill>
              </a:rPr>
              <a:t>Rasmussen Poll</a:t>
            </a:r>
          </a:p>
          <a:p>
            <a:endParaRPr lang="en-US" sz="2400" dirty="0"/>
          </a:p>
          <a:p>
            <a:r>
              <a:rPr lang="en-US" sz="2400" dirty="0"/>
              <a:t>1,000 person national sample, 130 Black people</a:t>
            </a:r>
          </a:p>
          <a:p>
            <a:endParaRPr lang="en-US" sz="2400" dirty="0"/>
          </a:p>
          <a:p>
            <a:r>
              <a:rPr lang="en-US" sz="2400" dirty="0"/>
              <a:t>Reported only results to main question</a:t>
            </a:r>
          </a:p>
          <a:p>
            <a:endParaRPr lang="en-US" sz="2400" dirty="0"/>
          </a:p>
          <a:p>
            <a:r>
              <a:rPr lang="en-US" sz="2400" dirty="0"/>
              <a:t>Forced choices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14AFD1-971A-5019-1680-D6A1A00122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ln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b="1" u="sng" dirty="0" err="1">
                <a:solidFill>
                  <a:srgbClr val="005088"/>
                </a:solidFill>
              </a:rPr>
              <a:t>CloudResearch</a:t>
            </a:r>
            <a:r>
              <a:rPr lang="en-US" b="1" u="sng" dirty="0">
                <a:solidFill>
                  <a:srgbClr val="005088"/>
                </a:solidFill>
              </a:rPr>
              <a:t> Study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400" dirty="0"/>
              <a:t>1,000 Black respondents</a:t>
            </a:r>
          </a:p>
          <a:p>
            <a:endParaRPr lang="en-US" sz="2400" dirty="0"/>
          </a:p>
          <a:p>
            <a:r>
              <a:rPr lang="en-US" sz="2400" dirty="0"/>
              <a:t>Included multiple measures, including an open-ended item</a:t>
            </a:r>
          </a:p>
          <a:p>
            <a:endParaRPr lang="en-US" sz="2400" dirty="0"/>
          </a:p>
          <a:p>
            <a:r>
              <a:rPr lang="en-US" sz="2400" dirty="0"/>
              <a:t>Captured nuance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DA272A-BBE9-F375-7B79-2D4C734D3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624" y="144916"/>
            <a:ext cx="2321697" cy="1545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470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CED7C-7728-53AE-E29C-75C2100D8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5088"/>
                </a:solidFill>
                <a:latin typeface="Merriweather" panose="00000500000000000000" pitchFamily="2" charset="0"/>
              </a:rPr>
              <a:t>Follow Up Study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60A4BE9-D2D6-599A-8FFE-F6DCC37C18D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8200" y="2364052"/>
            <a:ext cx="5181600" cy="3274483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F5FD72-A4A7-9D24-61DF-8A134CF7104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Reasons for Disagreement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Uncertain meaning</a:t>
            </a:r>
          </a:p>
          <a:p>
            <a:endParaRPr lang="en-US" dirty="0"/>
          </a:p>
          <a:p>
            <a:r>
              <a:rPr lang="en-US" dirty="0"/>
              <a:t>Perceived as political</a:t>
            </a:r>
          </a:p>
          <a:p>
            <a:endParaRPr lang="en-US" dirty="0"/>
          </a:p>
          <a:p>
            <a:r>
              <a:rPr lang="en-US" dirty="0"/>
              <a:t>Interpreted as a question about personal experience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AB52F5-8CD8-F70B-D8E9-84CBE6AD88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1624" y="144916"/>
            <a:ext cx="2321697" cy="1545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525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17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500" y="2093565"/>
            <a:ext cx="3492549" cy="33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7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49799" y="2093565"/>
            <a:ext cx="3492549" cy="33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7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28099" y="2093565"/>
            <a:ext cx="3492549" cy="333375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7"/>
          <p:cNvSpPr txBox="1"/>
          <p:nvPr/>
        </p:nvSpPr>
        <p:spPr>
          <a:xfrm>
            <a:off x="734217" y="3169890"/>
            <a:ext cx="3167114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 dirty="0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Go Beyond One Question</a:t>
            </a:r>
            <a:endParaRPr dirty="0"/>
          </a:p>
        </p:txBody>
      </p:sp>
      <p:sp>
        <p:nvSpPr>
          <p:cNvPr id="140" name="Google Shape;140;p17"/>
          <p:cNvSpPr txBox="1"/>
          <p:nvPr/>
        </p:nvSpPr>
        <p:spPr>
          <a:xfrm>
            <a:off x="809625" y="4170015"/>
            <a:ext cx="3016299" cy="884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ts val="2310"/>
              </a:lnSpc>
            </a:pPr>
            <a:r>
              <a:rPr lang="en-US" dirty="0">
                <a:solidFill>
                  <a:schemeClr val="bg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Single questions rarely capture complex attitudes accurately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1" name="Google Shape;141;p17"/>
          <p:cNvSpPr txBox="1"/>
          <p:nvPr/>
        </p:nvSpPr>
        <p:spPr>
          <a:xfrm>
            <a:off x="4525803" y="3169890"/>
            <a:ext cx="3140392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Wording is Everything</a:t>
            </a:r>
            <a:endParaRPr/>
          </a:p>
        </p:txBody>
      </p:sp>
      <p:sp>
        <p:nvSpPr>
          <p:cNvPr id="142" name="Google Shape;142;p17"/>
          <p:cNvSpPr txBox="1"/>
          <p:nvPr/>
        </p:nvSpPr>
        <p:spPr>
          <a:xfrm>
            <a:off x="4587924" y="3827115"/>
            <a:ext cx="3016299" cy="1246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u="none" strike="noStrike" cap="none" dirty="0">
                <a:solidFill>
                  <a:srgbClr val="F3F0DF"/>
                </a:solidFill>
                <a:latin typeface="Arial" panose="020B0604020202020204" pitchFamily="34" charset="0"/>
                <a:ea typeface="DM Sans"/>
                <a:cs typeface="Arial" panose="020B0604020202020204" pitchFamily="34" charset="0"/>
                <a:sym typeface="DM Sans"/>
              </a:rPr>
              <a:t>How you ask a question matters just as much as what you ask.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Google Shape;143;p17"/>
          <p:cNvSpPr txBox="1"/>
          <p:nvPr/>
        </p:nvSpPr>
        <p:spPr>
          <a:xfrm>
            <a:off x="8524130" y="3169890"/>
            <a:ext cx="2700337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Test Your Measures</a:t>
            </a:r>
            <a:endParaRPr/>
          </a:p>
        </p:txBody>
      </p:sp>
      <p:sp>
        <p:nvSpPr>
          <p:cNvPr id="144" name="Google Shape;144;p17"/>
          <p:cNvSpPr txBox="1"/>
          <p:nvPr/>
        </p:nvSpPr>
        <p:spPr>
          <a:xfrm>
            <a:off x="8366224" y="3827115"/>
            <a:ext cx="3016299" cy="1246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u="none" strike="noStrike" cap="none" dirty="0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Good measures MUST be tested for reliability and validity.</a:t>
            </a:r>
            <a:endParaRPr sz="2800" dirty="0"/>
          </a:p>
        </p:txBody>
      </p:sp>
      <p:pic>
        <p:nvPicPr>
          <p:cNvPr id="145" name="Google Shape;145;p17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089100" y="2436465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7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867400" y="2436465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7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74274" y="2436465"/>
            <a:ext cx="40005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7"/>
          <p:cNvSpPr txBox="1"/>
          <p:nvPr/>
        </p:nvSpPr>
        <p:spPr>
          <a:xfrm>
            <a:off x="571500" y="571500"/>
            <a:ext cx="11601450" cy="66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 dirty="0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Three Principles of Measurement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18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8"/>
          <p:cNvSpPr txBox="1"/>
          <p:nvPr/>
        </p:nvSpPr>
        <p:spPr>
          <a:xfrm>
            <a:off x="3960733" y="2590800"/>
            <a:ext cx="427053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i="0" u="none" strike="noStrike" cap="none" dirty="0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Module 4.1</a:t>
            </a:r>
            <a:endParaRPr dirty="0"/>
          </a:p>
        </p:txBody>
      </p:sp>
      <p:sp>
        <p:nvSpPr>
          <p:cNvPr id="155" name="Google Shape;155;p18"/>
          <p:cNvSpPr txBox="1"/>
          <p:nvPr/>
        </p:nvSpPr>
        <p:spPr>
          <a:xfrm>
            <a:off x="2340864" y="3600450"/>
            <a:ext cx="7324344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Measurement in the Behavioral Sciences</a:t>
            </a:r>
            <a:endParaRPr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2EE43-2C62-0679-5B76-85782C010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5088"/>
                </a:solidFill>
                <a:latin typeface="Merriweather" panose="00000500000000000000" pitchFamily="2" charset="0"/>
              </a:rPr>
              <a:t>What is a Scale Instrument?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5D33C-9148-0DF4-414A-DCACAD4B0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collection of </a:t>
            </a:r>
            <a:r>
              <a:rPr lang="en-US" dirty="0">
                <a:solidFill>
                  <a:srgbClr val="FFC000"/>
                </a:solidFill>
              </a:rPr>
              <a:t>carefully designed </a:t>
            </a:r>
            <a:r>
              <a:rPr lang="en-US" dirty="0"/>
              <a:t>questions that work together to </a:t>
            </a:r>
            <a:r>
              <a:rPr lang="en-US" dirty="0">
                <a:solidFill>
                  <a:srgbClr val="FFC000"/>
                </a:solidFill>
              </a:rPr>
              <a:t>measure</a:t>
            </a:r>
            <a:r>
              <a:rPr lang="en-US" dirty="0"/>
              <a:t> a </a:t>
            </a:r>
            <a:r>
              <a:rPr lang="en-US" dirty="0">
                <a:solidFill>
                  <a:srgbClr val="FFC000"/>
                </a:solidFill>
              </a:rPr>
              <a:t>psychological construct</a:t>
            </a:r>
          </a:p>
          <a:p>
            <a:endParaRPr lang="en-US" dirty="0">
              <a:solidFill>
                <a:srgbClr val="FFC00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5CCEEE-9563-38AA-57E2-5D1E7B3A8AE3}"/>
              </a:ext>
            </a:extLst>
          </p:cNvPr>
          <p:cNvSpPr/>
          <p:nvPr/>
        </p:nvSpPr>
        <p:spPr>
          <a:xfrm>
            <a:off x="1752600" y="3022600"/>
            <a:ext cx="8470900" cy="315436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E6B40E-47F9-1A79-E3F2-C431C6FA9ACC}"/>
              </a:ext>
            </a:extLst>
          </p:cNvPr>
          <p:cNvSpPr txBox="1"/>
          <p:nvPr/>
        </p:nvSpPr>
        <p:spPr>
          <a:xfrm>
            <a:off x="1968500" y="3068420"/>
            <a:ext cx="8051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Example: </a:t>
            </a:r>
            <a:r>
              <a:rPr lang="en-US" sz="2800" dirty="0">
                <a:solidFill>
                  <a:srgbClr val="005088"/>
                </a:solidFill>
              </a:rPr>
              <a:t>GAD-7 (Generalized Anxiety Disorder Scale)</a:t>
            </a:r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7 questions about anxiety symptoms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Each rated 0-3 (Not at all </a:t>
            </a:r>
            <a:r>
              <a:rPr lang="en-US" sz="2800" dirty="0">
                <a:sym typeface="Wingdings" panose="05000000000000000000" pitchFamily="2" charset="2"/>
              </a:rPr>
              <a:t> Nearly everyday)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Total scores range from 0-21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Higher scores – more severe anxiety</a:t>
            </a:r>
          </a:p>
        </p:txBody>
      </p:sp>
    </p:spTree>
    <p:extLst>
      <p:ext uri="{BB962C8B-B14F-4D97-AF65-F5344CB8AC3E}">
        <p14:creationId xmlns:p14="http://schemas.microsoft.com/office/powerpoint/2010/main" val="4035871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74B16-D67C-1671-9E50-A7616E49B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Instrument Scores</a:t>
            </a:r>
          </a:p>
        </p:txBody>
      </p:sp>
      <p:pic>
        <p:nvPicPr>
          <p:cNvPr id="4" name="Image 302">
            <a:extLst>
              <a:ext uri="{FF2B5EF4-FFF2-40B4-BE49-F238E27FC236}">
                <a16:creationId xmlns:a16="http://schemas.microsoft.com/office/drawing/2014/main" id="{49E97A7C-CA79-DD5D-BD68-20A9F0E3F6C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702174"/>
            <a:ext cx="10515600" cy="34536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2CF9F4-5EDF-7BD6-8B20-30311BE4A660}"/>
              </a:ext>
            </a:extLst>
          </p:cNvPr>
          <p:cNvSpPr txBox="1"/>
          <p:nvPr/>
        </p:nvSpPr>
        <p:spPr>
          <a:xfrm>
            <a:off x="838200" y="5448300"/>
            <a:ext cx="10426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/>
              <a:t>After gathering data, researchers compute scale scores by summing, averaging, or transforming the data in some way</a:t>
            </a:r>
          </a:p>
        </p:txBody>
      </p:sp>
    </p:spTree>
    <p:extLst>
      <p:ext uri="{BB962C8B-B14F-4D97-AF65-F5344CB8AC3E}">
        <p14:creationId xmlns:p14="http://schemas.microsoft.com/office/powerpoint/2010/main" val="2487593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Modified xmlns="2cfcbfac-5f90-4a73-9575-0ef274affdb0" xsi:nil="true"/>
    <TaxCatchAll xmlns="172308ea-7c92-45bc-bd09-44fa4aca3a06" xsi:nil="true"/>
    <lcf76f155ced4ddcb4097134ff3c332f xmlns="2cfcbfac-5f90-4a73-9575-0ef274affdb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1ADCEA2798D14599E35A4B89CDDEC0" ma:contentTypeVersion="17" ma:contentTypeDescription="Create a new document." ma:contentTypeScope="" ma:versionID="93b043282904d177dfc0000df827d337">
  <xsd:schema xmlns:xsd="http://www.w3.org/2001/XMLSchema" xmlns:xs="http://www.w3.org/2001/XMLSchema" xmlns:p="http://schemas.microsoft.com/office/2006/metadata/properties" xmlns:ns2="2cfcbfac-5f90-4a73-9575-0ef274affdb0" xmlns:ns3="172308ea-7c92-45bc-bd09-44fa4aca3a06" targetNamespace="http://schemas.microsoft.com/office/2006/metadata/properties" ma:root="true" ma:fieldsID="7deff3d1dc1246741225273c0b5ef64d" ns2:_="" ns3:_="">
    <xsd:import namespace="2cfcbfac-5f90-4a73-9575-0ef274affdb0"/>
    <xsd:import namespace="172308ea-7c92-45bc-bd09-44fa4aca3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DateModified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fcbfac-5f90-4a73-9575-0ef274affd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9f639d2-9425-406a-b7d7-53d88a02ef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DateModified" ma:index="23" nillable="true" ma:displayName="Date Modified" ma:format="DateOnly" ma:internalName="DateModified">
      <xsd:simpleType>
        <xsd:restriction base="dms:DateTim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308ea-7c92-45bc-bd09-44fa4aca3a0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1de10c6-f71a-4663-a1bf-833061db95ad}" ma:internalName="TaxCatchAll" ma:showField="CatchAllData" ma:web="172308ea-7c92-45bc-bd09-44fa4aca3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4AA911-F3D2-483E-94E4-BC6A5FFA9558}">
  <ds:schemaRefs>
    <ds:schemaRef ds:uri="http://schemas.microsoft.com/office/2006/metadata/properties"/>
    <ds:schemaRef ds:uri="http://schemas.microsoft.com/office/infopath/2007/PartnerControls"/>
    <ds:schemaRef ds:uri="2cfcbfac-5f90-4a73-9575-0ef274affdb0"/>
    <ds:schemaRef ds:uri="172308ea-7c92-45bc-bd09-44fa4aca3a06"/>
  </ds:schemaRefs>
</ds:datastoreItem>
</file>

<file path=customXml/itemProps2.xml><?xml version="1.0" encoding="utf-8"?>
<ds:datastoreItem xmlns:ds="http://schemas.openxmlformats.org/officeDocument/2006/customXml" ds:itemID="{A1A606C6-8FC4-492C-8BF1-FDD897E91B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1E95F7-B107-46B3-AE1E-305354E093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fcbfac-5f90-4a73-9575-0ef274affdb0"/>
    <ds:schemaRef ds:uri="172308ea-7c92-45bc-bd09-44fa4aca3a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1838</TotalTime>
  <Words>1359</Words>
  <Application>Microsoft Office PowerPoint</Application>
  <PresentationFormat>Widescreen</PresentationFormat>
  <Paragraphs>241</Paragraphs>
  <Slides>27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PowerPoint Presentation</vt:lpstr>
      <vt:lpstr>What We Will Cover</vt:lpstr>
      <vt:lpstr>Why Measurement Matters</vt:lpstr>
      <vt:lpstr>Follow Up Study</vt:lpstr>
      <vt:lpstr>Follow Up Study</vt:lpstr>
      <vt:lpstr>PowerPoint Presentation</vt:lpstr>
      <vt:lpstr>PowerPoint Presentation</vt:lpstr>
      <vt:lpstr>What is a Scale Instrument?</vt:lpstr>
      <vt:lpstr>Creating Instrument Scores</vt:lpstr>
      <vt:lpstr>Activity 4.1: Working with Data</vt:lpstr>
      <vt:lpstr>PowerPoint Presentation</vt:lpstr>
      <vt:lpstr>PowerPoint Presentation</vt:lpstr>
      <vt:lpstr>Finding Measures</vt:lpstr>
      <vt:lpstr>Activity 4.2: Finding a Measure</vt:lpstr>
      <vt:lpstr>Creating Measures</vt:lpstr>
      <vt:lpstr>Likert Scales</vt:lpstr>
      <vt:lpstr>The Happy Button?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Aaron Moss</dc:creator>
  <cp:lastModifiedBy>Aaron Moss</cp:lastModifiedBy>
  <cp:revision>11</cp:revision>
  <dcterms:created xsi:type="dcterms:W3CDTF">2025-11-17T21:32:16Z</dcterms:created>
  <dcterms:modified xsi:type="dcterms:W3CDTF">2026-01-13T13:51:54Z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0x010100051ADCEA2798D14599E35A4B89CDDEC0</vt:lpwstr>
  </property>
  <property fmtid="{D5CDD505-2E9C-101B-9397-08002B2CF9AE}" pid="3" name="MediaServiceImageTags">
    <vt:lpwstr/>
  </property>
</Properties>
</file>